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
  </p:notesMasterIdLst>
  <p:sldIdLst>
    <p:sldId id="256" r:id="rId2"/>
    <p:sldId id="257" r:id="rId3"/>
    <p:sldId id="380" r:id="rId4"/>
    <p:sldId id="389" r:id="rId5"/>
    <p:sldId id="398" r:id="rId6"/>
    <p:sldId id="258" r:id="rId7"/>
    <p:sldId id="259" r:id="rId8"/>
    <p:sldId id="399" r:id="rId9"/>
    <p:sldId id="260" r:id="rId10"/>
    <p:sldId id="261" r:id="rId11"/>
    <p:sldId id="382" r:id="rId12"/>
    <p:sldId id="262" r:id="rId13"/>
    <p:sldId id="400" r:id="rId14"/>
    <p:sldId id="405" r:id="rId15"/>
    <p:sldId id="40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02"/>
    <p:restoredTop sz="94709"/>
  </p:normalViewPr>
  <p:slideViewPr>
    <p:cSldViewPr snapToGrid="0">
      <p:cViewPr varScale="1">
        <p:scale>
          <a:sx n="74" d="100"/>
          <a:sy n="74" d="100"/>
        </p:scale>
        <p:origin x="-451"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ED108-6752-1D4C-BA19-6AD1F590514E}"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74171-B7C2-EB48-8EED-E15F964B5EAD}" type="slidenum">
              <a:rPr lang="en-US" smtClean="0"/>
              <a:t>‹#›</a:t>
            </a:fld>
            <a:endParaRPr lang="en-US"/>
          </a:p>
        </p:txBody>
      </p:sp>
    </p:spTree>
    <p:extLst>
      <p:ext uri="{BB962C8B-B14F-4D97-AF65-F5344CB8AC3E}">
        <p14:creationId xmlns:p14="http://schemas.microsoft.com/office/powerpoint/2010/main" val="298729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F9F99B-A155-C84E-A09A-233CD631DDED}" type="slidenum">
              <a:rPr lang="en-US"/>
              <a:pPr>
                <a:defRPr/>
              </a:pPr>
              <a:t>4</a:t>
            </a:fld>
            <a:endParaRPr lang="en-US"/>
          </a:p>
        </p:txBody>
      </p:sp>
      <p:sp>
        <p:nvSpPr>
          <p:cNvPr id="146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64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9/14/2021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2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467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93324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89038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9175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9/14/2021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01120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1557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2911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0779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6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9/14/2021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4215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9/14/2021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966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9/14/2021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83245953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7" r:id="rId5"/>
    <p:sldLayoutId id="2147483662" r:id="rId6"/>
    <p:sldLayoutId id="2147483663" r:id="rId7"/>
    <p:sldLayoutId id="2147483664" r:id="rId8"/>
    <p:sldLayoutId id="2147483665" r:id="rId9"/>
    <p:sldLayoutId id="2147483666" r:id="rId10"/>
    <p:sldLayoutId id="2147483668" r:id="rId11"/>
    <p:sldLayoutId id="2147483675" r:id="rId12"/>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igraine.ie/migraine-in-children-and-teenagers/"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cid:11da4cd2-8913-44d7-9feb-73c5f108203e@EURP194.PROD.OUTLOOK.COM"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descr="Scan of a human brain in a neurology clinic">
            <a:extLst>
              <a:ext uri="{FF2B5EF4-FFF2-40B4-BE49-F238E27FC236}">
                <a16:creationId xmlns:a16="http://schemas.microsoft.com/office/drawing/2014/main" xmlns="" id="{84923B14-DF3D-4070-9F3C-93E280BBE370}"/>
              </a:ext>
            </a:extLst>
          </p:cNvPr>
          <p:cNvPicPr>
            <a:picLocks noChangeAspect="1"/>
          </p:cNvPicPr>
          <p:nvPr/>
        </p:nvPicPr>
        <p:blipFill rotWithShape="1">
          <a:blip r:embed="rId2">
            <a:alphaModFix amt="45000"/>
          </a:blip>
          <a:srcRect t="15907" b="9093"/>
          <a:stretch/>
        </p:blipFill>
        <p:spPr>
          <a:xfrm>
            <a:off x="20" y="10"/>
            <a:ext cx="12191980" cy="6857990"/>
          </a:xfrm>
          <a:prstGeom prst="rect">
            <a:avLst/>
          </a:prstGeom>
        </p:spPr>
      </p:pic>
      <p:sp>
        <p:nvSpPr>
          <p:cNvPr id="21" name="Rectangle 10">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xmlns="" id="{23233854-5A07-4A56-8584-BBA0C61D71E4}"/>
              </a:ext>
            </a:extLst>
          </p:cNvPr>
          <p:cNvSpPr>
            <a:spLocks noGrp="1"/>
          </p:cNvSpPr>
          <p:nvPr>
            <p:ph type="ctrTitle"/>
          </p:nvPr>
        </p:nvSpPr>
        <p:spPr>
          <a:xfrm>
            <a:off x="1769532" y="2091263"/>
            <a:ext cx="8652938" cy="2461504"/>
          </a:xfrm>
        </p:spPr>
        <p:txBody>
          <a:bodyPr>
            <a:normAutofit/>
          </a:bodyPr>
          <a:lstStyle/>
          <a:p>
            <a:r>
              <a:rPr lang="en-US" sz="5800"/>
              <a:t>Acute Paediatric Neurology Case Studies</a:t>
            </a:r>
            <a:endParaRPr lang="en-IE" sz="5800"/>
          </a:p>
        </p:txBody>
      </p:sp>
      <p:sp>
        <p:nvSpPr>
          <p:cNvPr id="3" name="Subtitle 2">
            <a:extLst>
              <a:ext uri="{FF2B5EF4-FFF2-40B4-BE49-F238E27FC236}">
                <a16:creationId xmlns:a16="http://schemas.microsoft.com/office/drawing/2014/main" xmlns="" id="{10C948FF-B4EE-4E7D-AA92-D2BE077D1AE4}"/>
              </a:ext>
            </a:extLst>
          </p:cNvPr>
          <p:cNvSpPr>
            <a:spLocks noGrp="1"/>
          </p:cNvSpPr>
          <p:nvPr>
            <p:ph type="subTitle" idx="1"/>
          </p:nvPr>
        </p:nvSpPr>
        <p:spPr>
          <a:xfrm>
            <a:off x="1769532" y="4623127"/>
            <a:ext cx="8655200" cy="457201"/>
          </a:xfrm>
        </p:spPr>
        <p:txBody>
          <a:bodyPr>
            <a:normAutofit/>
          </a:bodyPr>
          <a:lstStyle/>
          <a:p>
            <a:pPr>
              <a:lnSpc>
                <a:spcPct val="100000"/>
              </a:lnSpc>
              <a:spcAft>
                <a:spcPts val="600"/>
              </a:spcAft>
            </a:pPr>
            <a:r>
              <a:rPr lang="en-US" sz="900" dirty="0">
                <a:solidFill>
                  <a:schemeClr val="tx1"/>
                </a:solidFill>
              </a:rPr>
              <a:t>Dr Niamh Lynch and Professor Ronan O’Sullivan</a:t>
            </a:r>
          </a:p>
          <a:p>
            <a:pPr>
              <a:lnSpc>
                <a:spcPct val="100000"/>
              </a:lnSpc>
              <a:spcAft>
                <a:spcPts val="600"/>
              </a:spcAft>
            </a:pPr>
            <a:r>
              <a:rPr lang="en-US" sz="900" dirty="0">
                <a:solidFill>
                  <a:schemeClr val="tx1"/>
                </a:solidFill>
              </a:rPr>
              <a:t>Bon Secours Hospital, Cork</a:t>
            </a:r>
            <a:endParaRPr lang="en-IE" sz="900" dirty="0">
              <a:solidFill>
                <a:schemeClr val="tx1"/>
              </a:solidFill>
            </a:endParaRPr>
          </a:p>
        </p:txBody>
      </p:sp>
      <p:sp>
        <p:nvSpPr>
          <p:cNvPr id="22" name="Rectangle 12">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7613359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92BFD-0AC6-4BFF-8023-1ECFA88104F9}"/>
              </a:ext>
            </a:extLst>
          </p:cNvPr>
          <p:cNvSpPr>
            <a:spLocks noGrp="1"/>
          </p:cNvSpPr>
          <p:nvPr>
            <p:ph type="title"/>
          </p:nvPr>
        </p:nvSpPr>
        <p:spPr/>
        <p:txBody>
          <a:bodyPr/>
          <a:lstStyle/>
          <a:p>
            <a:r>
              <a:rPr lang="en-US" dirty="0"/>
              <a:t>Case 3</a:t>
            </a:r>
            <a:endParaRPr lang="en-IE" dirty="0"/>
          </a:p>
        </p:txBody>
      </p:sp>
      <p:sp>
        <p:nvSpPr>
          <p:cNvPr id="3" name="Content Placeholder 2">
            <a:extLst>
              <a:ext uri="{FF2B5EF4-FFF2-40B4-BE49-F238E27FC236}">
                <a16:creationId xmlns:a16="http://schemas.microsoft.com/office/drawing/2014/main" xmlns="" id="{807E5D69-220C-4C89-8CDF-D902B6A117D5}"/>
              </a:ext>
            </a:extLst>
          </p:cNvPr>
          <p:cNvSpPr>
            <a:spLocks noGrp="1"/>
          </p:cNvSpPr>
          <p:nvPr>
            <p:ph idx="1"/>
          </p:nvPr>
        </p:nvSpPr>
        <p:spPr/>
        <p:txBody>
          <a:bodyPr/>
          <a:lstStyle/>
          <a:p>
            <a:r>
              <a:rPr lang="en-US" dirty="0"/>
              <a:t>‘Dear Dr Lynch, please see 11-year-old John urgently. He complains of debilitating headaches and has not gone to school for the past three weeks. His neurological examination is normal. His mother has migraine.’</a:t>
            </a:r>
          </a:p>
          <a:p>
            <a:endParaRPr lang="en-US" dirty="0"/>
          </a:p>
          <a:p>
            <a:r>
              <a:rPr lang="en-US" dirty="0"/>
              <a:t>Red flags: severe, worsening headache, school absence.</a:t>
            </a:r>
          </a:p>
          <a:p>
            <a:endParaRPr lang="en-US" dirty="0"/>
          </a:p>
          <a:p>
            <a:r>
              <a:rPr lang="en-US" dirty="0"/>
              <a:t>Next step: no appointments available for several weeks. This boy needs to be seen soon. Revert to GP, advise referral to PAU.</a:t>
            </a:r>
            <a:endParaRPr lang="en-IE" dirty="0"/>
          </a:p>
        </p:txBody>
      </p:sp>
    </p:spTree>
    <p:extLst>
      <p:ext uri="{BB962C8B-B14F-4D97-AF65-F5344CB8AC3E}">
        <p14:creationId xmlns:p14="http://schemas.microsoft.com/office/powerpoint/2010/main" val="19635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xmlns="" id="{04B7AC44-1B7B-4F09-9AA4-3DFDEC57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6" name="Rectangle 145">
            <a:extLst>
              <a:ext uri="{FF2B5EF4-FFF2-40B4-BE49-F238E27FC236}">
                <a16:creationId xmlns:a16="http://schemas.microsoft.com/office/drawing/2014/main" xmlns="" id="{6683E473-94FF-4ACE-9433-1F14799E89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48" name="Rectangle 147">
            <a:extLst>
              <a:ext uri="{FF2B5EF4-FFF2-40B4-BE49-F238E27FC236}">
                <a16:creationId xmlns:a16="http://schemas.microsoft.com/office/drawing/2014/main" xmlns=""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hlinkClick r:id="rId2"/>
            <a:extLst>
              <a:ext uri="{FF2B5EF4-FFF2-40B4-BE49-F238E27FC236}">
                <a16:creationId xmlns:a16="http://schemas.microsoft.com/office/drawing/2014/main" xmlns="" id="{93F6B023-8927-4D44-A0BF-2BA222FD4A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82" y="1918855"/>
            <a:ext cx="6252108" cy="2922860"/>
          </a:xfrm>
          <a:prstGeom prst="rect">
            <a:avLst/>
          </a:prstGeom>
        </p:spPr>
      </p:pic>
      <p:sp>
        <p:nvSpPr>
          <p:cNvPr id="150" name="Rectangle 149">
            <a:extLst>
              <a:ext uri="{FF2B5EF4-FFF2-40B4-BE49-F238E27FC236}">
                <a16:creationId xmlns:a16="http://schemas.microsoft.com/office/drawing/2014/main" xmlns=""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xmlns=""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hest pain"/>
          <p:cNvSpPr txBox="1">
            <a:spLocks noGrp="1"/>
          </p:cNvSpPr>
          <p:nvPr>
            <p:ph type="title"/>
          </p:nvPr>
        </p:nvSpPr>
        <p:spPr>
          <a:xfrm>
            <a:off x="7064082" y="642594"/>
            <a:ext cx="4472921" cy="1643928"/>
          </a:xfrm>
          <a:prstGeom prst="rect">
            <a:avLst/>
          </a:prstGeom>
        </p:spPr>
        <p:txBody>
          <a:bodyPr vert="horz" lIns="91440" tIns="45720" rIns="91440" bIns="45720" rtlCol="0" anchor="ctr">
            <a:normAutofit/>
          </a:bodyPr>
          <a:lstStyle>
            <a:lvl1pPr defTabSz="467359">
              <a:spcBef>
                <a:spcPts val="2200"/>
              </a:spcBef>
              <a:defRPr sz="4800"/>
            </a:lvl1pPr>
          </a:lstStyle>
          <a:p>
            <a:pPr defTabSz="914400">
              <a:spcBef>
                <a:spcPct val="0"/>
              </a:spcBef>
            </a:pPr>
            <a:r>
              <a:rPr lang="en-US" sz="4400"/>
              <a:t>Case 3: PAU</a:t>
            </a:r>
          </a:p>
        </p:txBody>
      </p:sp>
      <p:sp>
        <p:nvSpPr>
          <p:cNvPr id="201" name="ECG NSR…"/>
          <p:cNvSpPr txBox="1">
            <a:spLocks noGrp="1"/>
          </p:cNvSpPr>
          <p:nvPr>
            <p:ph type="body" idx="1"/>
          </p:nvPr>
        </p:nvSpPr>
        <p:spPr>
          <a:xfrm>
            <a:off x="6940230" y="2385390"/>
            <a:ext cx="4696990" cy="3649649"/>
          </a:xfrm>
          <a:prstGeom prst="rect">
            <a:avLst/>
          </a:prstGeom>
        </p:spPr>
        <p:txBody>
          <a:bodyPr vert="horz" lIns="91440" tIns="45720" rIns="91440" bIns="45720" rtlCol="0">
            <a:normAutofit/>
          </a:bodyPr>
          <a:lstStyle/>
          <a:p>
            <a:pPr>
              <a:lnSpc>
                <a:spcPct val="100000"/>
              </a:lnSpc>
              <a:buClr>
                <a:schemeClr val="tx1">
                  <a:lumMod val="85000"/>
                  <a:lumOff val="15000"/>
                </a:schemeClr>
              </a:buClr>
              <a:buFont typeface="Garamond" pitchFamily="18" charset="0"/>
              <a:buChar char="◦"/>
            </a:pPr>
            <a:r>
              <a:rPr lang="en-US" sz="1400" dirty="0"/>
              <a:t>MRI + MRA (arterial time-of-flight) NAD</a:t>
            </a:r>
          </a:p>
          <a:p>
            <a:pPr>
              <a:lnSpc>
                <a:spcPct val="100000"/>
              </a:lnSpc>
              <a:buClr>
                <a:schemeClr val="tx1">
                  <a:lumMod val="85000"/>
                  <a:lumOff val="15000"/>
                </a:schemeClr>
              </a:buClr>
              <a:buFont typeface="Garamond" pitchFamily="18" charset="0"/>
              <a:buChar char="◦"/>
            </a:pPr>
            <a:endParaRPr lang="en-US" sz="1400" dirty="0"/>
          </a:p>
          <a:p>
            <a:pPr>
              <a:lnSpc>
                <a:spcPct val="100000"/>
              </a:lnSpc>
              <a:buClr>
                <a:schemeClr val="tx1">
                  <a:lumMod val="85000"/>
                  <a:lumOff val="15000"/>
                </a:schemeClr>
              </a:buClr>
              <a:buFont typeface="Garamond" pitchFamily="18" charset="0"/>
              <a:buChar char="◦"/>
            </a:pPr>
            <a:r>
              <a:rPr lang="en-US" sz="1400" dirty="0"/>
              <a:t>Diagnosis: migraine</a:t>
            </a:r>
          </a:p>
          <a:p>
            <a:pPr>
              <a:lnSpc>
                <a:spcPct val="100000"/>
              </a:lnSpc>
              <a:buClr>
                <a:schemeClr val="tx1">
                  <a:lumMod val="85000"/>
                  <a:lumOff val="15000"/>
                </a:schemeClr>
              </a:buClr>
              <a:buFont typeface="Garamond" pitchFamily="18" charset="0"/>
              <a:buChar char="◦"/>
            </a:pPr>
            <a:endParaRPr lang="en-US" sz="1400" dirty="0"/>
          </a:p>
          <a:p>
            <a:pPr>
              <a:lnSpc>
                <a:spcPct val="100000"/>
              </a:lnSpc>
              <a:buClr>
                <a:schemeClr val="tx1">
                  <a:lumMod val="85000"/>
                  <a:lumOff val="15000"/>
                </a:schemeClr>
              </a:buClr>
              <a:buFont typeface="Garamond" pitchFamily="18" charset="0"/>
              <a:buChar char="◦"/>
            </a:pPr>
            <a:r>
              <a:rPr lang="en-US" sz="1400" dirty="0"/>
              <a:t>Rx: OTC/non-pharmacological analgesia for acute pain</a:t>
            </a:r>
          </a:p>
          <a:p>
            <a:pPr marL="0">
              <a:lnSpc>
                <a:spcPct val="100000"/>
              </a:lnSpc>
              <a:buClr>
                <a:schemeClr val="tx1">
                  <a:lumMod val="85000"/>
                  <a:lumOff val="15000"/>
                </a:schemeClr>
              </a:buClr>
              <a:buFont typeface="Garamond" pitchFamily="18" charset="0"/>
              <a:buChar char="◦"/>
            </a:pPr>
            <a:r>
              <a:rPr lang="en-US" sz="1400" dirty="0"/>
              <a:t>Riboflavin (vitamin B2 – </a:t>
            </a:r>
            <a:r>
              <a:rPr lang="en-US" sz="1400" i="1" dirty="0"/>
              <a:t>‘</a:t>
            </a:r>
            <a:r>
              <a:rPr lang="en-US" sz="1400" i="1" dirty="0" err="1"/>
              <a:t>Solgar</a:t>
            </a:r>
            <a:r>
              <a:rPr lang="en-US" sz="1400" i="1" dirty="0"/>
              <a:t>’</a:t>
            </a:r>
            <a:r>
              <a:rPr lang="en-US" sz="1400" dirty="0"/>
              <a:t>) 200-400mg OD x 3/12</a:t>
            </a:r>
          </a:p>
          <a:p>
            <a:pPr marL="0">
              <a:lnSpc>
                <a:spcPct val="100000"/>
              </a:lnSpc>
              <a:buClr>
                <a:schemeClr val="tx1">
                  <a:lumMod val="85000"/>
                  <a:lumOff val="15000"/>
                </a:schemeClr>
              </a:buClr>
              <a:buFont typeface="Garamond" pitchFamily="18" charset="0"/>
              <a:buChar char="◦"/>
            </a:pPr>
            <a:r>
              <a:rPr lang="en-US" sz="1400" dirty="0"/>
              <a:t>Headache diary</a:t>
            </a:r>
          </a:p>
          <a:p>
            <a:pPr marL="0">
              <a:lnSpc>
                <a:spcPct val="100000"/>
              </a:lnSpc>
              <a:buClr>
                <a:schemeClr val="tx1">
                  <a:lumMod val="85000"/>
                  <a:lumOff val="15000"/>
                </a:schemeClr>
              </a:buClr>
              <a:buFont typeface="Garamond" pitchFamily="18" charset="0"/>
              <a:buChar char="◦"/>
            </a:pPr>
            <a:r>
              <a:rPr lang="en-US" sz="1400" dirty="0"/>
              <a:t>Dr Lynch review @ 3/12</a:t>
            </a:r>
          </a:p>
        </p:txBody>
      </p:sp>
    </p:spTree>
    <p:extLst>
      <p:ext uri="{BB962C8B-B14F-4D97-AF65-F5344CB8AC3E}">
        <p14:creationId xmlns:p14="http://schemas.microsoft.com/office/powerpoint/2010/main" val="8868642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636724-13AA-4232-AC37-D62BBDD29FDE}"/>
              </a:ext>
            </a:extLst>
          </p:cNvPr>
          <p:cNvSpPr>
            <a:spLocks noGrp="1"/>
          </p:cNvSpPr>
          <p:nvPr>
            <p:ph type="title"/>
          </p:nvPr>
        </p:nvSpPr>
        <p:spPr/>
        <p:txBody>
          <a:bodyPr/>
          <a:lstStyle/>
          <a:p>
            <a:r>
              <a:rPr lang="en-US" dirty="0"/>
              <a:t>Follow-up post PAU</a:t>
            </a:r>
            <a:endParaRPr lang="en-IE" dirty="0"/>
          </a:p>
        </p:txBody>
      </p:sp>
      <p:sp>
        <p:nvSpPr>
          <p:cNvPr id="3" name="Content Placeholder 2">
            <a:extLst>
              <a:ext uri="{FF2B5EF4-FFF2-40B4-BE49-F238E27FC236}">
                <a16:creationId xmlns:a16="http://schemas.microsoft.com/office/drawing/2014/main" xmlns="" id="{35B4669A-9A35-4ABF-93D0-B448418919D0}"/>
              </a:ext>
            </a:extLst>
          </p:cNvPr>
          <p:cNvSpPr>
            <a:spLocks noGrp="1"/>
          </p:cNvSpPr>
          <p:nvPr>
            <p:ph idx="1"/>
          </p:nvPr>
        </p:nvSpPr>
        <p:spPr/>
        <p:txBody>
          <a:bodyPr/>
          <a:lstStyle/>
          <a:p>
            <a:r>
              <a:rPr lang="en-US" dirty="0"/>
              <a:t>John diagnosed in migraine status in PAU and treated accordingly.</a:t>
            </a:r>
          </a:p>
          <a:p>
            <a:endParaRPr lang="en-US" dirty="0"/>
          </a:p>
          <a:p>
            <a:r>
              <a:rPr lang="en-US" dirty="0"/>
              <a:t>Clinic follow up - did well initially, but headaches have returned.</a:t>
            </a:r>
          </a:p>
          <a:p>
            <a:endParaRPr lang="en-US" dirty="0"/>
          </a:p>
          <a:p>
            <a:r>
              <a:rPr lang="en-US" dirty="0"/>
              <a:t>Commenced on topiramate as migraine prophylaxis with good effect.</a:t>
            </a:r>
            <a:endParaRPr lang="en-IE" dirty="0"/>
          </a:p>
        </p:txBody>
      </p:sp>
    </p:spTree>
    <p:extLst>
      <p:ext uri="{BB962C8B-B14F-4D97-AF65-F5344CB8AC3E}">
        <p14:creationId xmlns:p14="http://schemas.microsoft.com/office/powerpoint/2010/main" val="363675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D3F69-2114-A646-8107-12D969111EBE}"/>
              </a:ext>
            </a:extLst>
          </p:cNvPr>
          <p:cNvSpPr>
            <a:spLocks noGrp="1"/>
          </p:cNvSpPr>
          <p:nvPr>
            <p:ph type="title"/>
          </p:nvPr>
        </p:nvSpPr>
        <p:spPr/>
        <p:txBody>
          <a:bodyPr/>
          <a:lstStyle/>
          <a:p>
            <a:r>
              <a:rPr lang="en-US" dirty="0"/>
              <a:t>PAU Neurology </a:t>
            </a:r>
            <a:r>
              <a:rPr lang="en-US" dirty="0" err="1"/>
              <a:t>Casemix</a:t>
            </a:r>
            <a:endParaRPr lang="en-US" dirty="0"/>
          </a:p>
        </p:txBody>
      </p:sp>
      <p:sp>
        <p:nvSpPr>
          <p:cNvPr id="3" name="Content Placeholder 2">
            <a:extLst>
              <a:ext uri="{FF2B5EF4-FFF2-40B4-BE49-F238E27FC236}">
                <a16:creationId xmlns:a16="http://schemas.microsoft.com/office/drawing/2014/main" xmlns="" id="{4484FDC3-36E9-4540-806A-13690A6BCB69}"/>
              </a:ext>
            </a:extLst>
          </p:cNvPr>
          <p:cNvSpPr>
            <a:spLocks noGrp="1"/>
          </p:cNvSpPr>
          <p:nvPr>
            <p:ph idx="1"/>
          </p:nvPr>
        </p:nvSpPr>
        <p:spPr/>
        <p:txBody>
          <a:bodyPr/>
          <a:lstStyle/>
          <a:p>
            <a:r>
              <a:rPr lang="en-US" dirty="0"/>
              <a:t>Acute/subacute headache</a:t>
            </a:r>
          </a:p>
          <a:p>
            <a:r>
              <a:rPr lang="en-US" dirty="0"/>
              <a:t>Seizures – febrile or afebrile</a:t>
            </a:r>
          </a:p>
          <a:p>
            <a:r>
              <a:rPr lang="en-US" dirty="0"/>
              <a:t>Head injury – acute, subacute, concussion</a:t>
            </a:r>
          </a:p>
          <a:p>
            <a:r>
              <a:rPr lang="en-US" dirty="0"/>
              <a:t>Facial palsy</a:t>
            </a:r>
          </a:p>
          <a:p>
            <a:r>
              <a:rPr lang="en-US" dirty="0"/>
              <a:t>Neurocardiac – collapse query cause, POTS</a:t>
            </a:r>
          </a:p>
          <a:p>
            <a:r>
              <a:rPr lang="en-US" dirty="0"/>
              <a:t>Movement disorders – tics</a:t>
            </a:r>
          </a:p>
          <a:p>
            <a:endParaRPr lang="en-US" dirty="0"/>
          </a:p>
        </p:txBody>
      </p:sp>
    </p:spTree>
    <p:extLst>
      <p:ext uri="{BB962C8B-B14F-4D97-AF65-F5344CB8AC3E}">
        <p14:creationId xmlns:p14="http://schemas.microsoft.com/office/powerpoint/2010/main" val="108647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8a138ee6-8836-4d2c-a17f-eb5bf02cbc47@EURP194">
            <a:extLst>
              <a:ext uri="{FF2B5EF4-FFF2-40B4-BE49-F238E27FC236}">
                <a16:creationId xmlns:a16="http://schemas.microsoft.com/office/drawing/2014/main" xmlns="" id="{ED0B8621-9374-4FEA-83DD-BE9D082D04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235" y="208862"/>
            <a:ext cx="8807808"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80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1" descr="cid:11da4cd2-8913-44d7-9feb-73c5f108203e@EURP194.PROD.OUTLOOK.COM">
            <a:extLst>
              <a:ext uri="{FF2B5EF4-FFF2-40B4-BE49-F238E27FC236}">
                <a16:creationId xmlns:a16="http://schemas.microsoft.com/office/drawing/2014/main" xmlns="" id="{5835F226-DD49-4DEE-BA3B-F08BE021FE83}"/>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029027" y="503808"/>
            <a:ext cx="8368446" cy="54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98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A0F79-074D-433D-8AC7-C1A7FC6E573A}"/>
              </a:ext>
            </a:extLst>
          </p:cNvPr>
          <p:cNvSpPr>
            <a:spLocks noGrp="1"/>
          </p:cNvSpPr>
          <p:nvPr>
            <p:ph type="title"/>
          </p:nvPr>
        </p:nvSpPr>
        <p:spPr/>
        <p:txBody>
          <a:bodyPr/>
          <a:lstStyle/>
          <a:p>
            <a:r>
              <a:rPr lang="en-US" dirty="0"/>
              <a:t>Case 1</a:t>
            </a:r>
            <a:endParaRPr lang="en-IE" dirty="0"/>
          </a:p>
        </p:txBody>
      </p:sp>
      <p:sp>
        <p:nvSpPr>
          <p:cNvPr id="3" name="Content Placeholder 2">
            <a:extLst>
              <a:ext uri="{FF2B5EF4-FFF2-40B4-BE49-F238E27FC236}">
                <a16:creationId xmlns:a16="http://schemas.microsoft.com/office/drawing/2014/main" xmlns="" id="{31AADF6D-1BE2-4B87-83B2-51165E644BA0}"/>
              </a:ext>
            </a:extLst>
          </p:cNvPr>
          <p:cNvSpPr>
            <a:spLocks noGrp="1"/>
          </p:cNvSpPr>
          <p:nvPr>
            <p:ph idx="1"/>
          </p:nvPr>
        </p:nvSpPr>
        <p:spPr/>
        <p:txBody>
          <a:bodyPr/>
          <a:lstStyle/>
          <a:p>
            <a:r>
              <a:rPr lang="en-US" dirty="0"/>
              <a:t>‘Dear Dr Lynch, Patrick is a fourteen-year-old boy who sustained a head injury whilst playing a GAA match last weekend. He had dizziness, confusion and vomiting immediately afterwards. He was brought to the local emergency department, and was observed for several hours. He was discharged home with head injury advice. Since then he complains of an increasing headache, photophobia, and dizziness. Your urgent review would be much appreciated.’</a:t>
            </a:r>
          </a:p>
          <a:p>
            <a:endParaRPr lang="en-US" dirty="0"/>
          </a:p>
          <a:p>
            <a:r>
              <a:rPr lang="en-US" dirty="0"/>
              <a:t>Red flag: worsening headache. Likely diagnosis concussion. However, paediatric review warranted, and likely neuroimaging.</a:t>
            </a:r>
          </a:p>
          <a:p>
            <a:endParaRPr lang="en-US" dirty="0"/>
          </a:p>
          <a:p>
            <a:r>
              <a:rPr lang="en-US" dirty="0"/>
              <a:t>Next step: revert to GP, advise referral to PAU instead, and I can follow up in concussion clinic.</a:t>
            </a:r>
            <a:endParaRPr lang="en-IE" dirty="0"/>
          </a:p>
        </p:txBody>
      </p:sp>
    </p:spTree>
    <p:extLst>
      <p:ext uri="{BB962C8B-B14F-4D97-AF65-F5344CB8AC3E}">
        <p14:creationId xmlns:p14="http://schemas.microsoft.com/office/powerpoint/2010/main" val="138329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5" name="Rectangle 71">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046" name="Rectangle 73">
            <a:extLst>
              <a:ext uri="{FF2B5EF4-FFF2-40B4-BE49-F238E27FC236}">
                <a16:creationId xmlns:a16="http://schemas.microsoft.com/office/drawing/2014/main" xmlns="" id="{66A413F7-FFE1-42E7-8C6C-E9CCC477F8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87047" name="Rectangle 75">
            <a:extLst>
              <a:ext uri="{FF2B5EF4-FFF2-40B4-BE49-F238E27FC236}">
                <a16:creationId xmlns:a16="http://schemas.microsoft.com/office/drawing/2014/main" xmlns="" id="{BCE0B0FD-3413-40CC-A7D8-6A5058608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87048" name="Rectangle 77">
            <a:extLst>
              <a:ext uri="{FF2B5EF4-FFF2-40B4-BE49-F238E27FC236}">
                <a16:creationId xmlns:a16="http://schemas.microsoft.com/office/drawing/2014/main" xmlns="" id="{50C4C044-5B1C-40C8-8C7B-AA5E6D879D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7049" name="Group 79">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81" name="Straight Connector 80">
              <a:extLst>
                <a:ext uri="{FF2B5EF4-FFF2-40B4-BE49-F238E27FC236}">
                  <a16:creationId xmlns:a16="http://schemas.microsoft.com/office/drawing/2014/main" xmlns="" id="{00163F5F-1439-4827-8F7A-B08BDDEFB9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BA677414-C3D2-4430-876D-9092D633F5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39181D20-1D81-447D-9854-10DDB10D541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7050" name="Rectangle 84">
            <a:extLst>
              <a:ext uri="{FF2B5EF4-FFF2-40B4-BE49-F238E27FC236}">
                <a16:creationId xmlns:a16="http://schemas.microsoft.com/office/drawing/2014/main" xmlns="" id="{EA4E4267-CAF0-4C38-8DC6-CD3B1A9F04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7051" name="Rectangle 86">
            <a:extLst>
              <a:ext uri="{FF2B5EF4-FFF2-40B4-BE49-F238E27FC236}">
                <a16:creationId xmlns:a16="http://schemas.microsoft.com/office/drawing/2014/main" xmlns="" id="{AB2868F7-FE10-4289-A5BD-90763C7A2F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042"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191" y="2365201"/>
            <a:ext cx="6557687" cy="21244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2" name="Rectangle 88">
            <a:extLst>
              <a:ext uri="{FF2B5EF4-FFF2-40B4-BE49-F238E27FC236}">
                <a16:creationId xmlns:a16="http://schemas.microsoft.com/office/drawing/2014/main" xmlns="" id="{BD94142C-10EE-487C-A327-404FDF358F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1973" y="643465"/>
            <a:ext cx="4143830" cy="2785536"/>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87053" name="Rectangle 90">
            <a:extLst>
              <a:ext uri="{FF2B5EF4-FFF2-40B4-BE49-F238E27FC236}">
                <a16:creationId xmlns:a16="http://schemas.microsoft.com/office/drawing/2014/main" xmlns="" id="{5F7FAC2D-7A74-4939-A917-A1A5AF935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7364" y="806365"/>
            <a:ext cx="3813048" cy="2459736"/>
          </a:xfrm>
          <a:prstGeom prst="rect">
            <a:avLst/>
          </a:prstGeom>
          <a:noFill/>
          <a:ln w="6350" cap="sq" cmpd="sng" algn="ctr">
            <a:solidFill>
              <a:schemeClr val="bg1"/>
            </a:solidFill>
            <a:prstDash val="solid"/>
            <a:miter lim="800000"/>
          </a:ln>
          <a:effectLst/>
        </p:spPr>
      </p:sp>
      <p:sp>
        <p:nvSpPr>
          <p:cNvPr id="87041" name="Title 3"/>
          <p:cNvSpPr>
            <a:spLocks noGrp="1"/>
          </p:cNvSpPr>
          <p:nvPr>
            <p:ph type="title"/>
          </p:nvPr>
        </p:nvSpPr>
        <p:spPr>
          <a:xfrm>
            <a:off x="7844069" y="1111662"/>
            <a:ext cx="3299328" cy="1456386"/>
          </a:xfrm>
        </p:spPr>
        <p:txBody>
          <a:bodyPr vert="horz" lIns="91440" tIns="45720" rIns="91440" bIns="45720" rtlCol="0" anchor="ctr">
            <a:normAutofit/>
          </a:bodyPr>
          <a:lstStyle/>
          <a:p>
            <a:pPr algn="ctr">
              <a:lnSpc>
                <a:spcPct val="83000"/>
              </a:lnSpc>
            </a:pPr>
            <a:r>
              <a:rPr lang="en-US" sz="3200" cap="all" spc="-100">
                <a:solidFill>
                  <a:schemeClr val="bg1"/>
                </a:solidFill>
              </a:rPr>
              <a:t>Paediatric Head Trauma</a:t>
            </a:r>
          </a:p>
        </p:txBody>
      </p:sp>
      <p:pic>
        <p:nvPicPr>
          <p:cNvPr id="8704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391973" y="4545234"/>
            <a:ext cx="4169526" cy="707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59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ext Box 5"/>
          <p:cNvSpPr txBox="1">
            <a:spLocks noChangeArrowheads="1"/>
          </p:cNvSpPr>
          <p:nvPr/>
        </p:nvSpPr>
        <p:spPr bwMode="auto">
          <a:xfrm>
            <a:off x="4008439" y="6237288"/>
            <a:ext cx="3959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p>
        </p:txBody>
      </p:sp>
      <p:pic>
        <p:nvPicPr>
          <p:cNvPr id="1085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5398" y="374970"/>
            <a:ext cx="5631780" cy="608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34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2EB02-F38B-8B4D-8479-4A4FEC44412B}"/>
              </a:ext>
            </a:extLst>
          </p:cNvPr>
          <p:cNvSpPr>
            <a:spLocks noGrp="1"/>
          </p:cNvSpPr>
          <p:nvPr>
            <p:ph type="title"/>
          </p:nvPr>
        </p:nvSpPr>
        <p:spPr>
          <a:xfrm>
            <a:off x="6579450" y="727627"/>
            <a:ext cx="4957553" cy="1645920"/>
          </a:xfrm>
        </p:spPr>
        <p:txBody>
          <a:bodyPr>
            <a:normAutofit/>
          </a:bodyPr>
          <a:lstStyle/>
          <a:p>
            <a:r>
              <a:rPr lang="en-US"/>
              <a:t>Case 1: PAU</a:t>
            </a:r>
            <a:endParaRPr lang="en-US" dirty="0"/>
          </a:p>
        </p:txBody>
      </p:sp>
      <p:sp>
        <p:nvSpPr>
          <p:cNvPr id="10" name="Rectangle 9">
            <a:extLst>
              <a:ext uri="{FF2B5EF4-FFF2-40B4-BE49-F238E27FC236}">
                <a16:creationId xmlns:a16="http://schemas.microsoft.com/office/drawing/2014/main" xmlns="" id="{0BBB6B01-5B73-410C-B70E-8CF2FA470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xmlns="" id="{8712F587-12D0-435C-8E3F-F44C36EE7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Picture 4" descr="Text, table&#10;&#10;Description automatically generated">
            <a:extLst>
              <a:ext uri="{FF2B5EF4-FFF2-40B4-BE49-F238E27FC236}">
                <a16:creationId xmlns:a16="http://schemas.microsoft.com/office/drawing/2014/main" xmlns="" id="{B92191A9-7A5D-374A-90B9-7D24F3AB50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56" y="1848885"/>
            <a:ext cx="4414438" cy="3178394"/>
          </a:xfrm>
          <a:prstGeom prst="rect">
            <a:avLst/>
          </a:prstGeom>
        </p:spPr>
      </p:pic>
      <p:sp>
        <p:nvSpPr>
          <p:cNvPr id="3" name="Content Placeholder 2">
            <a:extLst>
              <a:ext uri="{FF2B5EF4-FFF2-40B4-BE49-F238E27FC236}">
                <a16:creationId xmlns:a16="http://schemas.microsoft.com/office/drawing/2014/main" xmlns="" id="{E3A7ACE9-40D2-974B-883C-58B8653AD662}"/>
              </a:ext>
            </a:extLst>
          </p:cNvPr>
          <p:cNvSpPr>
            <a:spLocks noGrp="1"/>
          </p:cNvSpPr>
          <p:nvPr>
            <p:ph idx="1"/>
          </p:nvPr>
        </p:nvSpPr>
        <p:spPr>
          <a:xfrm>
            <a:off x="6579450" y="2538919"/>
            <a:ext cx="4957554" cy="3496120"/>
          </a:xfrm>
        </p:spPr>
        <p:txBody>
          <a:bodyPr>
            <a:normAutofit/>
          </a:bodyPr>
          <a:lstStyle/>
          <a:p>
            <a:r>
              <a:rPr lang="en-US"/>
              <a:t>MRI brain NAD</a:t>
            </a:r>
          </a:p>
          <a:p>
            <a:r>
              <a:rPr lang="en-US"/>
              <a:t>Diagnosis: Concussion</a:t>
            </a:r>
          </a:p>
          <a:p>
            <a:r>
              <a:rPr lang="en-US"/>
              <a:t>Parent Information Sheet (Concussion Physiotherapy)</a:t>
            </a:r>
          </a:p>
          <a:p>
            <a:r>
              <a:rPr lang="en-US"/>
              <a:t>GAA GRTP Protocol</a:t>
            </a:r>
          </a:p>
          <a:p>
            <a:r>
              <a:rPr lang="en-US"/>
              <a:t>Dr Lynch Concussion Clinic referral</a:t>
            </a:r>
            <a:endParaRPr lang="en-US" dirty="0"/>
          </a:p>
        </p:txBody>
      </p:sp>
    </p:spTree>
    <p:extLst>
      <p:ext uri="{BB962C8B-B14F-4D97-AF65-F5344CB8AC3E}">
        <p14:creationId xmlns:p14="http://schemas.microsoft.com/office/powerpoint/2010/main" val="49198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63CA0-B800-4C71-B4EB-634594B7476D}"/>
              </a:ext>
            </a:extLst>
          </p:cNvPr>
          <p:cNvSpPr>
            <a:spLocks noGrp="1"/>
          </p:cNvSpPr>
          <p:nvPr>
            <p:ph type="title"/>
          </p:nvPr>
        </p:nvSpPr>
        <p:spPr/>
        <p:txBody>
          <a:bodyPr/>
          <a:lstStyle/>
          <a:p>
            <a:r>
              <a:rPr lang="en-US" dirty="0"/>
              <a:t>Follow-up post PAU</a:t>
            </a:r>
            <a:endParaRPr lang="en-IE" dirty="0"/>
          </a:p>
        </p:txBody>
      </p:sp>
      <p:sp>
        <p:nvSpPr>
          <p:cNvPr id="3" name="Content Placeholder 2">
            <a:extLst>
              <a:ext uri="{FF2B5EF4-FFF2-40B4-BE49-F238E27FC236}">
                <a16:creationId xmlns:a16="http://schemas.microsoft.com/office/drawing/2014/main" xmlns="" id="{D1CA50B3-14AE-4D09-B733-1B97362E4D29}"/>
              </a:ext>
            </a:extLst>
          </p:cNvPr>
          <p:cNvSpPr>
            <a:spLocks noGrp="1"/>
          </p:cNvSpPr>
          <p:nvPr>
            <p:ph idx="1"/>
          </p:nvPr>
        </p:nvSpPr>
        <p:spPr/>
        <p:txBody>
          <a:bodyPr/>
          <a:lstStyle/>
          <a:p>
            <a:r>
              <a:rPr lang="en-US" dirty="0"/>
              <a:t>Letter from PAU to me.</a:t>
            </a:r>
          </a:p>
          <a:p>
            <a:endParaRPr lang="en-US" dirty="0"/>
          </a:p>
          <a:p>
            <a:r>
              <a:rPr lang="en-US" dirty="0"/>
              <a:t>Diagnosis is concussion.</a:t>
            </a:r>
          </a:p>
          <a:p>
            <a:endParaRPr lang="en-US" dirty="0"/>
          </a:p>
          <a:p>
            <a:r>
              <a:rPr lang="en-US" dirty="0"/>
              <a:t>Attend my concussion clinic.</a:t>
            </a:r>
          </a:p>
          <a:p>
            <a:endParaRPr lang="en-US" dirty="0"/>
          </a:p>
          <a:p>
            <a:r>
              <a:rPr lang="en-US" dirty="0"/>
              <a:t>Further review and neurocognitive testing identify vestibular and migraine profile to concussion.</a:t>
            </a:r>
          </a:p>
          <a:p>
            <a:endParaRPr lang="en-US" dirty="0"/>
          </a:p>
          <a:p>
            <a:r>
              <a:rPr lang="en-US" dirty="0"/>
              <a:t>Referred to physiotherapy department for tailored rehabilitation exercises.</a:t>
            </a:r>
            <a:endParaRPr lang="en-IE" dirty="0"/>
          </a:p>
        </p:txBody>
      </p:sp>
    </p:spTree>
    <p:extLst>
      <p:ext uri="{BB962C8B-B14F-4D97-AF65-F5344CB8AC3E}">
        <p14:creationId xmlns:p14="http://schemas.microsoft.com/office/powerpoint/2010/main" val="427760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D21E0-A3CD-4FCC-9979-119B73A3D361}"/>
              </a:ext>
            </a:extLst>
          </p:cNvPr>
          <p:cNvSpPr>
            <a:spLocks noGrp="1"/>
          </p:cNvSpPr>
          <p:nvPr>
            <p:ph type="title"/>
          </p:nvPr>
        </p:nvSpPr>
        <p:spPr/>
        <p:txBody>
          <a:bodyPr/>
          <a:lstStyle/>
          <a:p>
            <a:r>
              <a:rPr lang="en-US" dirty="0"/>
              <a:t>Case 2</a:t>
            </a:r>
            <a:endParaRPr lang="en-IE" dirty="0"/>
          </a:p>
        </p:txBody>
      </p:sp>
      <p:sp>
        <p:nvSpPr>
          <p:cNvPr id="3" name="Content Placeholder 2">
            <a:extLst>
              <a:ext uri="{FF2B5EF4-FFF2-40B4-BE49-F238E27FC236}">
                <a16:creationId xmlns:a16="http://schemas.microsoft.com/office/drawing/2014/main" xmlns="" id="{42320E4F-BBCD-4131-BF19-747C83EC9838}"/>
              </a:ext>
            </a:extLst>
          </p:cNvPr>
          <p:cNvSpPr>
            <a:spLocks noGrp="1"/>
          </p:cNvSpPr>
          <p:nvPr>
            <p:ph idx="1"/>
          </p:nvPr>
        </p:nvSpPr>
        <p:spPr/>
        <p:txBody>
          <a:bodyPr/>
          <a:lstStyle/>
          <a:p>
            <a:r>
              <a:rPr lang="en-US" dirty="0"/>
              <a:t>‘Dear Dr Lynch, Emily is a five-year-old girl who has just started school. Her teacher noticed that she was having several ‘daydreaming spells’ in class, and informed her mother, who has now started noticing these episodes also. Please assess urgently to rule out childhood absence epilepsy.’</a:t>
            </a:r>
          </a:p>
          <a:p>
            <a:r>
              <a:rPr lang="en-US" dirty="0"/>
              <a:t>This child will need MRI with sedation, and EEG, and will need to be seen soon. My next available appointment is several weeks away.</a:t>
            </a:r>
          </a:p>
          <a:p>
            <a:r>
              <a:rPr lang="en-US" dirty="0"/>
              <a:t>Next step: revert to GP and advise referral to PAU.</a:t>
            </a:r>
            <a:endParaRPr lang="en-IE" dirty="0"/>
          </a:p>
        </p:txBody>
      </p:sp>
    </p:spTree>
    <p:extLst>
      <p:ext uri="{BB962C8B-B14F-4D97-AF65-F5344CB8AC3E}">
        <p14:creationId xmlns:p14="http://schemas.microsoft.com/office/powerpoint/2010/main" val="406284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E8BA8-01CF-A841-9B1E-BA8DB3934397}"/>
              </a:ext>
            </a:extLst>
          </p:cNvPr>
          <p:cNvSpPr>
            <a:spLocks noGrp="1"/>
          </p:cNvSpPr>
          <p:nvPr>
            <p:ph type="title"/>
          </p:nvPr>
        </p:nvSpPr>
        <p:spPr/>
        <p:txBody>
          <a:bodyPr/>
          <a:lstStyle/>
          <a:p>
            <a:r>
              <a:rPr lang="en-US" dirty="0"/>
              <a:t>Case 2: PAU</a:t>
            </a:r>
          </a:p>
        </p:txBody>
      </p:sp>
      <p:sp>
        <p:nvSpPr>
          <p:cNvPr id="3" name="Content Placeholder 2">
            <a:extLst>
              <a:ext uri="{FF2B5EF4-FFF2-40B4-BE49-F238E27FC236}">
                <a16:creationId xmlns:a16="http://schemas.microsoft.com/office/drawing/2014/main" xmlns="" id="{85CB3275-9D59-F44F-87F9-D097B010D265}"/>
              </a:ext>
            </a:extLst>
          </p:cNvPr>
          <p:cNvSpPr>
            <a:spLocks noGrp="1"/>
          </p:cNvSpPr>
          <p:nvPr>
            <p:ph idx="1"/>
          </p:nvPr>
        </p:nvSpPr>
        <p:spPr/>
        <p:txBody>
          <a:bodyPr/>
          <a:lstStyle/>
          <a:p>
            <a:r>
              <a:rPr lang="en-US" dirty="0"/>
              <a:t>Clinical diagnosis absence seizures</a:t>
            </a:r>
          </a:p>
          <a:p>
            <a:r>
              <a:rPr lang="en-US" dirty="0"/>
              <a:t>IVC + baseline bloods</a:t>
            </a:r>
          </a:p>
          <a:p>
            <a:r>
              <a:rPr lang="en-US" dirty="0"/>
              <a:t>Respiratory viral panel (including COVID)</a:t>
            </a:r>
          </a:p>
          <a:p>
            <a:r>
              <a:rPr lang="en-US" dirty="0"/>
              <a:t>MRI brain (in a 5-year-old typically attempted without sedation)</a:t>
            </a:r>
          </a:p>
          <a:p>
            <a:r>
              <a:rPr lang="en-US" dirty="0"/>
              <a:t>EEG</a:t>
            </a:r>
          </a:p>
          <a:p>
            <a:r>
              <a:rPr lang="en-US" dirty="0"/>
              <a:t>ECG</a:t>
            </a:r>
          </a:p>
          <a:p>
            <a:r>
              <a:rPr lang="en-US" dirty="0"/>
              <a:t>Consider Echocardiography</a:t>
            </a:r>
          </a:p>
          <a:p>
            <a:r>
              <a:rPr lang="en-US" dirty="0"/>
              <a:t>Admission under Dr Lynch</a:t>
            </a:r>
          </a:p>
        </p:txBody>
      </p:sp>
    </p:spTree>
    <p:extLst>
      <p:ext uri="{BB962C8B-B14F-4D97-AF65-F5344CB8AC3E}">
        <p14:creationId xmlns:p14="http://schemas.microsoft.com/office/powerpoint/2010/main" val="11934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1AB01-97E6-43B4-84B6-5D95977AC96E}"/>
              </a:ext>
            </a:extLst>
          </p:cNvPr>
          <p:cNvSpPr>
            <a:spLocks noGrp="1"/>
          </p:cNvSpPr>
          <p:nvPr>
            <p:ph type="title"/>
          </p:nvPr>
        </p:nvSpPr>
        <p:spPr/>
        <p:txBody>
          <a:bodyPr/>
          <a:lstStyle/>
          <a:p>
            <a:r>
              <a:rPr lang="en-US" dirty="0"/>
              <a:t>Follow-up post PAU</a:t>
            </a:r>
            <a:endParaRPr lang="en-IE" dirty="0"/>
          </a:p>
        </p:txBody>
      </p:sp>
      <p:sp>
        <p:nvSpPr>
          <p:cNvPr id="3" name="Content Placeholder 2">
            <a:extLst>
              <a:ext uri="{FF2B5EF4-FFF2-40B4-BE49-F238E27FC236}">
                <a16:creationId xmlns:a16="http://schemas.microsoft.com/office/drawing/2014/main" xmlns="" id="{F819C126-4B7E-4E3E-8B57-BB753729BF91}"/>
              </a:ext>
            </a:extLst>
          </p:cNvPr>
          <p:cNvSpPr>
            <a:spLocks noGrp="1"/>
          </p:cNvSpPr>
          <p:nvPr>
            <p:ph idx="1"/>
          </p:nvPr>
        </p:nvSpPr>
        <p:spPr/>
        <p:txBody>
          <a:bodyPr/>
          <a:lstStyle/>
          <a:p>
            <a:r>
              <a:rPr lang="en-US" dirty="0"/>
              <a:t>Emily has had her investigations, and was admitted to the ward, where the diagnosis was explained to her parents, and she was commenced on ethosuximide.</a:t>
            </a:r>
          </a:p>
          <a:p>
            <a:endParaRPr lang="en-US" dirty="0"/>
          </a:p>
          <a:p>
            <a:r>
              <a:rPr lang="en-US" dirty="0"/>
              <a:t>On review in clinic, Emily’s parents say that they are noticing less episodes, but they are still present. A second outpatient EEG shows persistent absence events, with some atypical features.</a:t>
            </a:r>
          </a:p>
          <a:p>
            <a:endParaRPr lang="en-US" dirty="0"/>
          </a:p>
          <a:p>
            <a:r>
              <a:rPr lang="en-US" dirty="0"/>
              <a:t>Emily is admitted electively for 48-hour EEG telemetry, lumbar puncture and genetics. She is found to have a Glut 1 transporter deficiency and is commenced on the ketogenic diet, with good effect.</a:t>
            </a:r>
            <a:endParaRPr lang="en-IE" dirty="0"/>
          </a:p>
        </p:txBody>
      </p:sp>
    </p:spTree>
    <p:extLst>
      <p:ext uri="{BB962C8B-B14F-4D97-AF65-F5344CB8AC3E}">
        <p14:creationId xmlns:p14="http://schemas.microsoft.com/office/powerpoint/2010/main" val="2278142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41B2F"/>
      </a:dk2>
      <a:lt2>
        <a:srgbClr val="F0F3F2"/>
      </a:lt2>
      <a:accent1>
        <a:srgbClr val="C34D8C"/>
      </a:accent1>
      <a:accent2>
        <a:srgbClr val="B13BAC"/>
      </a:accent2>
      <a:accent3>
        <a:srgbClr val="974DC3"/>
      </a:accent3>
      <a:accent4>
        <a:srgbClr val="543BB1"/>
      </a:accent4>
      <a:accent5>
        <a:srgbClr val="4D65C3"/>
      </a:accent5>
      <a:accent6>
        <a:srgbClr val="3B84B1"/>
      </a:accent6>
      <a:hlink>
        <a:srgbClr val="5B5FC8"/>
      </a:hlink>
      <a:folHlink>
        <a:srgbClr val="7F7F7F"/>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636</Words>
  <Application>Microsoft Office PowerPoint</Application>
  <PresentationFormat>Custom</PresentationFormat>
  <Paragraphs>74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SavonVTI</vt:lpstr>
      <vt:lpstr>Acute Paediatric Neurology Case Studies</vt:lpstr>
      <vt:lpstr>Case 1</vt:lpstr>
      <vt:lpstr>Paediatric Head Trauma</vt:lpstr>
      <vt:lpstr>PowerPoint Presentation</vt:lpstr>
      <vt:lpstr>Case 1: PAU</vt:lpstr>
      <vt:lpstr>Follow-up post PAU</vt:lpstr>
      <vt:lpstr>Case 2</vt:lpstr>
      <vt:lpstr>Case 2: PAU</vt:lpstr>
      <vt:lpstr>Follow-up post PAU</vt:lpstr>
      <vt:lpstr>Case 3</vt:lpstr>
      <vt:lpstr>Case 3: PAU</vt:lpstr>
      <vt:lpstr>Follow-up post PAU</vt:lpstr>
      <vt:lpstr>PAU Neurology Casemix</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Paediatric Neurology Case Studies</dc:title>
  <dc:creator>Niamh Lynch</dc:creator>
  <cp:lastModifiedBy>Karina Healy</cp:lastModifiedBy>
  <cp:revision>9</cp:revision>
  <dcterms:created xsi:type="dcterms:W3CDTF">2021-09-09T16:17:28Z</dcterms:created>
  <dcterms:modified xsi:type="dcterms:W3CDTF">2021-09-14T12:28:02Z</dcterms:modified>
</cp:coreProperties>
</file>