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61"/>
  </p:notesMasterIdLst>
  <p:sldIdLst>
    <p:sldId id="256" r:id="rId2"/>
    <p:sldId id="270" r:id="rId3"/>
    <p:sldId id="293" r:id="rId4"/>
    <p:sldId id="294" r:id="rId5"/>
    <p:sldId id="257" r:id="rId6"/>
    <p:sldId id="275" r:id="rId7"/>
    <p:sldId id="273" r:id="rId8"/>
    <p:sldId id="271" r:id="rId9"/>
    <p:sldId id="272" r:id="rId10"/>
    <p:sldId id="261" r:id="rId11"/>
    <p:sldId id="260" r:id="rId12"/>
    <p:sldId id="278" r:id="rId13"/>
    <p:sldId id="279" r:id="rId14"/>
    <p:sldId id="258" r:id="rId15"/>
    <p:sldId id="264" r:id="rId16"/>
    <p:sldId id="280" r:id="rId17"/>
    <p:sldId id="281" r:id="rId18"/>
    <p:sldId id="282" r:id="rId19"/>
    <p:sldId id="265" r:id="rId20"/>
    <p:sldId id="259" r:id="rId21"/>
    <p:sldId id="288" r:id="rId22"/>
    <p:sldId id="289" r:id="rId23"/>
    <p:sldId id="284" r:id="rId24"/>
    <p:sldId id="285" r:id="rId25"/>
    <p:sldId id="286" r:id="rId26"/>
    <p:sldId id="287" r:id="rId27"/>
    <p:sldId id="292" r:id="rId28"/>
    <p:sldId id="291" r:id="rId29"/>
    <p:sldId id="366" r:id="rId30"/>
    <p:sldId id="367" r:id="rId31"/>
    <p:sldId id="368" r:id="rId32"/>
    <p:sldId id="369" r:id="rId33"/>
    <p:sldId id="370" r:id="rId34"/>
    <p:sldId id="374" r:id="rId35"/>
    <p:sldId id="375" r:id="rId36"/>
    <p:sldId id="262" r:id="rId37"/>
    <p:sldId id="263" r:id="rId38"/>
    <p:sldId id="266" r:id="rId39"/>
    <p:sldId id="376" r:id="rId40"/>
    <p:sldId id="267" r:id="rId41"/>
    <p:sldId id="268" r:id="rId42"/>
    <p:sldId id="377" r:id="rId43"/>
    <p:sldId id="269" r:id="rId44"/>
    <p:sldId id="378" r:id="rId45"/>
    <p:sldId id="379" r:id="rId46"/>
    <p:sldId id="380" r:id="rId47"/>
    <p:sldId id="381" r:id="rId48"/>
    <p:sldId id="382" r:id="rId49"/>
    <p:sldId id="383" r:id="rId50"/>
    <p:sldId id="384" r:id="rId51"/>
    <p:sldId id="385" r:id="rId52"/>
    <p:sldId id="290" r:id="rId53"/>
    <p:sldId id="386" r:id="rId54"/>
    <p:sldId id="372" r:id="rId55"/>
    <p:sldId id="348" r:id="rId56"/>
    <p:sldId id="387" r:id="rId57"/>
    <p:sldId id="365" r:id="rId58"/>
    <p:sldId id="371" r:id="rId59"/>
    <p:sldId id="388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76384" autoAdjust="0"/>
  </p:normalViewPr>
  <p:slideViewPr>
    <p:cSldViewPr snapToGrid="0">
      <p:cViewPr>
        <p:scale>
          <a:sx n="54" d="100"/>
          <a:sy n="54" d="100"/>
        </p:scale>
        <p:origin x="-637" y="-3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204FF-8EBA-4DB1-A52C-2CD8AAF354C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ga-IE"/>
        </a:p>
      </dgm:t>
    </dgm:pt>
    <dgm:pt modelId="{B56874C2-47A1-4F62-8AFE-B6B80084A1C8}">
      <dgm:prSet phldrT="[Text]" custT="1"/>
      <dgm:spPr/>
      <dgm:t>
        <a:bodyPr/>
        <a:lstStyle/>
        <a:p>
          <a:r>
            <a:rPr lang="en-IE" sz="1600" dirty="0">
              <a:solidFill>
                <a:schemeClr val="tx1"/>
              </a:solidFill>
            </a:rPr>
            <a:t>Referral Urology/</a:t>
          </a:r>
        </a:p>
        <a:p>
          <a:r>
            <a:rPr lang="en-IE" sz="1600" dirty="0">
              <a:solidFill>
                <a:schemeClr val="tx1"/>
              </a:solidFill>
            </a:rPr>
            <a:t>Radiation Oncology</a:t>
          </a:r>
          <a:endParaRPr lang="ga-IE" sz="1600" dirty="0">
            <a:solidFill>
              <a:schemeClr val="tx1"/>
            </a:solidFill>
          </a:endParaRPr>
        </a:p>
      </dgm:t>
    </dgm:pt>
    <dgm:pt modelId="{351E48DB-C0E8-450F-9B7E-7067FEDF0578}" type="parTrans" cxnId="{B24D07F8-E1E9-4B6F-ACDC-5371061B8504}">
      <dgm:prSet/>
      <dgm:spPr/>
      <dgm:t>
        <a:bodyPr/>
        <a:lstStyle/>
        <a:p>
          <a:endParaRPr lang="ga-IE"/>
        </a:p>
      </dgm:t>
    </dgm:pt>
    <dgm:pt modelId="{A3C8659E-D90D-47B0-86AD-BC4AF4D1CFE7}" type="sibTrans" cxnId="{B24D07F8-E1E9-4B6F-ACDC-5371061B8504}">
      <dgm:prSet/>
      <dgm:spPr/>
      <dgm:t>
        <a:bodyPr/>
        <a:lstStyle/>
        <a:p>
          <a:endParaRPr lang="ga-IE"/>
        </a:p>
      </dgm:t>
    </dgm:pt>
    <dgm:pt modelId="{39329CDF-A977-484B-9D38-A9BF0CA6DB23}">
      <dgm:prSet phldrT="[Text]" custT="1"/>
      <dgm:spPr/>
      <dgm:t>
        <a:bodyPr/>
        <a:lstStyle/>
        <a:p>
          <a:r>
            <a:rPr lang="en-IE" sz="1600" dirty="0">
              <a:solidFill>
                <a:schemeClr val="tx1"/>
              </a:solidFill>
            </a:rPr>
            <a:t>Pre-biopsy MRI</a:t>
          </a:r>
          <a:endParaRPr lang="ga-IE" sz="1600" dirty="0">
            <a:solidFill>
              <a:schemeClr val="tx1"/>
            </a:solidFill>
          </a:endParaRPr>
        </a:p>
      </dgm:t>
    </dgm:pt>
    <dgm:pt modelId="{5FD2DDBE-7063-4AF1-A6C4-1269CCAA5096}" type="parTrans" cxnId="{7EE1EE86-BF2E-49A5-AAED-273DCD9BB449}">
      <dgm:prSet/>
      <dgm:spPr/>
      <dgm:t>
        <a:bodyPr/>
        <a:lstStyle/>
        <a:p>
          <a:endParaRPr lang="ga-IE"/>
        </a:p>
      </dgm:t>
    </dgm:pt>
    <dgm:pt modelId="{D44A7F95-9AEC-4BA6-B5E8-47A26D310ED3}" type="sibTrans" cxnId="{7EE1EE86-BF2E-49A5-AAED-273DCD9BB449}">
      <dgm:prSet/>
      <dgm:spPr/>
      <dgm:t>
        <a:bodyPr/>
        <a:lstStyle/>
        <a:p>
          <a:endParaRPr lang="ga-IE"/>
        </a:p>
      </dgm:t>
    </dgm:pt>
    <dgm:pt modelId="{F9F16D6A-C1E4-4DB9-B232-FDC55892BBBF}">
      <dgm:prSet phldrT="[Text]" custT="1"/>
      <dgm:spPr/>
      <dgm:t>
        <a:bodyPr/>
        <a:lstStyle/>
        <a:p>
          <a:r>
            <a:rPr lang="en-IE" sz="1600" dirty="0">
              <a:solidFill>
                <a:schemeClr val="tx1"/>
              </a:solidFill>
            </a:rPr>
            <a:t>Biopsy: TRUS or </a:t>
          </a:r>
          <a:r>
            <a:rPr lang="en-IE" sz="1600" dirty="0" err="1">
              <a:solidFill>
                <a:schemeClr val="tx1"/>
              </a:solidFill>
            </a:rPr>
            <a:t>Transperineal</a:t>
          </a:r>
          <a:endParaRPr lang="ga-IE" sz="1600" dirty="0">
            <a:solidFill>
              <a:schemeClr val="tx1"/>
            </a:solidFill>
          </a:endParaRPr>
        </a:p>
      </dgm:t>
    </dgm:pt>
    <dgm:pt modelId="{67AF4C1B-50CA-48C9-99CE-EE131095673B}" type="parTrans" cxnId="{A984BBCA-2326-4E32-8372-451F53D20FA1}">
      <dgm:prSet/>
      <dgm:spPr/>
      <dgm:t>
        <a:bodyPr/>
        <a:lstStyle/>
        <a:p>
          <a:endParaRPr lang="ga-IE"/>
        </a:p>
      </dgm:t>
    </dgm:pt>
    <dgm:pt modelId="{CD399EBB-D2F1-4C74-B24B-0167C5D5B5B7}" type="sibTrans" cxnId="{A984BBCA-2326-4E32-8372-451F53D20FA1}">
      <dgm:prSet/>
      <dgm:spPr/>
      <dgm:t>
        <a:bodyPr/>
        <a:lstStyle/>
        <a:p>
          <a:endParaRPr lang="ga-IE"/>
        </a:p>
      </dgm:t>
    </dgm:pt>
    <dgm:pt modelId="{BA47F5DC-4A83-4C32-AE17-B7F61E84A723}" type="pres">
      <dgm:prSet presAssocID="{43C204FF-8EBA-4DB1-A52C-2CD8AAF354C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AC66C4D-FBDC-4A57-85F2-67EDFFCB2702}" type="pres">
      <dgm:prSet presAssocID="{B56874C2-47A1-4F62-8AFE-B6B80084A1C8}" presName="composite" presStyleCnt="0"/>
      <dgm:spPr/>
    </dgm:pt>
    <dgm:pt modelId="{E4DA2C84-ECA1-42DF-95FB-E76D453A36F6}" type="pres">
      <dgm:prSet presAssocID="{B56874C2-47A1-4F62-8AFE-B6B80084A1C8}" presName="bentUpArrow1" presStyleLbl="alignImgPlace1" presStyleIdx="0" presStyleCnt="2" custLinFactNeighborX="-58947" custLinFactNeighborY="-48652"/>
      <dgm:spPr/>
    </dgm:pt>
    <dgm:pt modelId="{F9BFB47A-4068-40CA-8BBC-27A299A62592}" type="pres">
      <dgm:prSet presAssocID="{B56874C2-47A1-4F62-8AFE-B6B80084A1C8}" presName="ParentText" presStyleLbl="node1" presStyleIdx="0" presStyleCnt="3" custScaleX="309967" custScaleY="131345" custLinFactNeighborX="48557" custLinFactNeighborY="-520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3F9311-5EA9-4221-B4DF-78FEAFF1EED5}" type="pres">
      <dgm:prSet presAssocID="{B56874C2-47A1-4F62-8AFE-B6B80084A1C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BD3871A-E18E-4B0E-8B8D-DE0F9050E2F9}" type="pres">
      <dgm:prSet presAssocID="{A3C8659E-D90D-47B0-86AD-BC4AF4D1CFE7}" presName="sibTrans" presStyleCnt="0"/>
      <dgm:spPr/>
    </dgm:pt>
    <dgm:pt modelId="{7F8C1C55-01FC-4306-916D-44089F5E2DB5}" type="pres">
      <dgm:prSet presAssocID="{39329CDF-A977-484B-9D38-A9BF0CA6DB23}" presName="composite" presStyleCnt="0"/>
      <dgm:spPr/>
    </dgm:pt>
    <dgm:pt modelId="{7B9C4AC6-D902-4980-B4F9-2674A41E33C6}" type="pres">
      <dgm:prSet presAssocID="{39329CDF-A977-484B-9D38-A9BF0CA6DB23}" presName="bentUpArrow1" presStyleLbl="alignImgPlace1" presStyleIdx="1" presStyleCnt="2" custLinFactNeighborX="-2745" custLinFactNeighborY="-4126"/>
      <dgm:spPr/>
    </dgm:pt>
    <dgm:pt modelId="{15223525-50BB-478A-A4E2-2AF21EC299EE}" type="pres">
      <dgm:prSet presAssocID="{39329CDF-A977-484B-9D38-A9BF0CA6DB23}" presName="ParentText" presStyleLbl="node1" presStyleIdx="1" presStyleCnt="3" custScaleX="175497" custLinFactNeighborX="-1499" custLinFactNeighborY="-131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130EA6-8A9C-4400-A80D-BBFE09E7B6FD}" type="pres">
      <dgm:prSet presAssocID="{39329CDF-A977-484B-9D38-A9BF0CA6DB23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591B8A84-56D0-42C7-AB94-969CAEB20698}" type="pres">
      <dgm:prSet presAssocID="{D44A7F95-9AEC-4BA6-B5E8-47A26D310ED3}" presName="sibTrans" presStyleCnt="0"/>
      <dgm:spPr/>
    </dgm:pt>
    <dgm:pt modelId="{86316C8E-CD17-434D-B355-4045B7EF12FE}" type="pres">
      <dgm:prSet presAssocID="{F9F16D6A-C1E4-4DB9-B232-FDC55892BBBF}" presName="composite" presStyleCnt="0"/>
      <dgm:spPr/>
    </dgm:pt>
    <dgm:pt modelId="{93E557E6-3A28-4B49-8EB2-ECE6921D0D4F}" type="pres">
      <dgm:prSet presAssocID="{F9F16D6A-C1E4-4DB9-B232-FDC55892BBBF}" presName="ParentText" presStyleLbl="node1" presStyleIdx="2" presStyleCnt="3" custScaleX="225723" custScaleY="111470" custLinFactNeighborX="-24670" custLinFactNeighborY="84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E5C53D0-D620-4A92-A36A-F9FF22467F7C}" type="presOf" srcId="{B56874C2-47A1-4F62-8AFE-B6B80084A1C8}" destId="{F9BFB47A-4068-40CA-8BBC-27A299A62592}" srcOrd="0" destOrd="0" presId="urn:microsoft.com/office/officeart/2005/8/layout/StepDownProcess"/>
    <dgm:cxn modelId="{25CDA19A-AF1E-4C41-B66C-C93766FF5C5C}" type="presOf" srcId="{43C204FF-8EBA-4DB1-A52C-2CD8AAF354CB}" destId="{BA47F5DC-4A83-4C32-AE17-B7F61E84A723}" srcOrd="0" destOrd="0" presId="urn:microsoft.com/office/officeart/2005/8/layout/StepDownProcess"/>
    <dgm:cxn modelId="{B24D07F8-E1E9-4B6F-ACDC-5371061B8504}" srcId="{43C204FF-8EBA-4DB1-A52C-2CD8AAF354CB}" destId="{B56874C2-47A1-4F62-8AFE-B6B80084A1C8}" srcOrd="0" destOrd="0" parTransId="{351E48DB-C0E8-450F-9B7E-7067FEDF0578}" sibTransId="{A3C8659E-D90D-47B0-86AD-BC4AF4D1CFE7}"/>
    <dgm:cxn modelId="{7EE1EE86-BF2E-49A5-AAED-273DCD9BB449}" srcId="{43C204FF-8EBA-4DB1-A52C-2CD8AAF354CB}" destId="{39329CDF-A977-484B-9D38-A9BF0CA6DB23}" srcOrd="1" destOrd="0" parTransId="{5FD2DDBE-7063-4AF1-A6C4-1269CCAA5096}" sibTransId="{D44A7F95-9AEC-4BA6-B5E8-47A26D310ED3}"/>
    <dgm:cxn modelId="{86053210-3D05-4AFD-A5ED-83249646D71C}" type="presOf" srcId="{39329CDF-A977-484B-9D38-A9BF0CA6DB23}" destId="{15223525-50BB-478A-A4E2-2AF21EC299EE}" srcOrd="0" destOrd="0" presId="urn:microsoft.com/office/officeart/2005/8/layout/StepDownProcess"/>
    <dgm:cxn modelId="{BEB54291-3FCC-4344-82E0-3B267004FDA0}" type="presOf" srcId="{F9F16D6A-C1E4-4DB9-B232-FDC55892BBBF}" destId="{93E557E6-3A28-4B49-8EB2-ECE6921D0D4F}" srcOrd="0" destOrd="0" presId="urn:microsoft.com/office/officeart/2005/8/layout/StepDownProcess"/>
    <dgm:cxn modelId="{A984BBCA-2326-4E32-8372-451F53D20FA1}" srcId="{43C204FF-8EBA-4DB1-A52C-2CD8AAF354CB}" destId="{F9F16D6A-C1E4-4DB9-B232-FDC55892BBBF}" srcOrd="2" destOrd="0" parTransId="{67AF4C1B-50CA-48C9-99CE-EE131095673B}" sibTransId="{CD399EBB-D2F1-4C74-B24B-0167C5D5B5B7}"/>
    <dgm:cxn modelId="{4F319E3A-17AC-400C-A40F-C90357B2F9B9}" type="presParOf" srcId="{BA47F5DC-4A83-4C32-AE17-B7F61E84A723}" destId="{1AC66C4D-FBDC-4A57-85F2-67EDFFCB2702}" srcOrd="0" destOrd="0" presId="urn:microsoft.com/office/officeart/2005/8/layout/StepDownProcess"/>
    <dgm:cxn modelId="{9C2DD485-486E-4C9E-848C-932EC4006F6F}" type="presParOf" srcId="{1AC66C4D-FBDC-4A57-85F2-67EDFFCB2702}" destId="{E4DA2C84-ECA1-42DF-95FB-E76D453A36F6}" srcOrd="0" destOrd="0" presId="urn:microsoft.com/office/officeart/2005/8/layout/StepDownProcess"/>
    <dgm:cxn modelId="{175FC06A-46C8-4293-95F1-EB70392EC402}" type="presParOf" srcId="{1AC66C4D-FBDC-4A57-85F2-67EDFFCB2702}" destId="{F9BFB47A-4068-40CA-8BBC-27A299A62592}" srcOrd="1" destOrd="0" presId="urn:microsoft.com/office/officeart/2005/8/layout/StepDownProcess"/>
    <dgm:cxn modelId="{AB8D2DEF-82BC-46DC-BF69-932BDFD948CA}" type="presParOf" srcId="{1AC66C4D-FBDC-4A57-85F2-67EDFFCB2702}" destId="{023F9311-5EA9-4221-B4DF-78FEAFF1EED5}" srcOrd="2" destOrd="0" presId="urn:microsoft.com/office/officeart/2005/8/layout/StepDownProcess"/>
    <dgm:cxn modelId="{A2EE33BB-9583-46F4-AFA9-806315277A4E}" type="presParOf" srcId="{BA47F5DC-4A83-4C32-AE17-B7F61E84A723}" destId="{9BD3871A-E18E-4B0E-8B8D-DE0F9050E2F9}" srcOrd="1" destOrd="0" presId="urn:microsoft.com/office/officeart/2005/8/layout/StepDownProcess"/>
    <dgm:cxn modelId="{E77A6DF8-29E0-4C1F-86FB-64110A67C79E}" type="presParOf" srcId="{BA47F5DC-4A83-4C32-AE17-B7F61E84A723}" destId="{7F8C1C55-01FC-4306-916D-44089F5E2DB5}" srcOrd="2" destOrd="0" presId="urn:microsoft.com/office/officeart/2005/8/layout/StepDownProcess"/>
    <dgm:cxn modelId="{075645C0-FE62-4355-84FA-D467507A7E2D}" type="presParOf" srcId="{7F8C1C55-01FC-4306-916D-44089F5E2DB5}" destId="{7B9C4AC6-D902-4980-B4F9-2674A41E33C6}" srcOrd="0" destOrd="0" presId="urn:microsoft.com/office/officeart/2005/8/layout/StepDownProcess"/>
    <dgm:cxn modelId="{DF810101-3E48-4E47-A6D2-9183872B417B}" type="presParOf" srcId="{7F8C1C55-01FC-4306-916D-44089F5E2DB5}" destId="{15223525-50BB-478A-A4E2-2AF21EC299EE}" srcOrd="1" destOrd="0" presId="urn:microsoft.com/office/officeart/2005/8/layout/StepDownProcess"/>
    <dgm:cxn modelId="{370040F4-3189-4819-B868-5608BA59DF9F}" type="presParOf" srcId="{7F8C1C55-01FC-4306-916D-44089F5E2DB5}" destId="{82130EA6-8A9C-4400-A80D-BBFE09E7B6FD}" srcOrd="2" destOrd="0" presId="urn:microsoft.com/office/officeart/2005/8/layout/StepDownProcess"/>
    <dgm:cxn modelId="{4996C2A9-38E8-4047-A4CC-5CCCB041F313}" type="presParOf" srcId="{BA47F5DC-4A83-4C32-AE17-B7F61E84A723}" destId="{591B8A84-56D0-42C7-AB94-969CAEB20698}" srcOrd="3" destOrd="0" presId="urn:microsoft.com/office/officeart/2005/8/layout/StepDownProcess"/>
    <dgm:cxn modelId="{E808FFD0-6416-4F03-8108-821741012C20}" type="presParOf" srcId="{BA47F5DC-4A83-4C32-AE17-B7F61E84A723}" destId="{86316C8E-CD17-434D-B355-4045B7EF12FE}" srcOrd="4" destOrd="0" presId="urn:microsoft.com/office/officeart/2005/8/layout/StepDownProcess"/>
    <dgm:cxn modelId="{5AE6A1EB-C1C0-44BB-8378-13BE87EE0A2C}" type="presParOf" srcId="{86316C8E-CD17-434D-B355-4045B7EF12FE}" destId="{93E557E6-3A28-4B49-8EB2-ECE6921D0D4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A2C84-ECA1-42DF-95FB-E76D453A36F6}">
      <dsp:nvSpPr>
        <dsp:cNvPr id="0" name=""/>
        <dsp:cNvSpPr/>
      </dsp:nvSpPr>
      <dsp:spPr>
        <a:xfrm rot="5400000">
          <a:off x="682751" y="767925"/>
          <a:ext cx="500888" cy="5702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FB47A-4068-40CA-8BBC-27A299A62592}">
      <dsp:nvSpPr>
        <dsp:cNvPr id="0" name=""/>
        <dsp:cNvSpPr/>
      </dsp:nvSpPr>
      <dsp:spPr>
        <a:xfrm>
          <a:off x="410399" y="56883"/>
          <a:ext cx="2613646" cy="77521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kern="1200" dirty="0">
              <a:solidFill>
                <a:schemeClr val="tx1"/>
              </a:solidFill>
            </a:rPr>
            <a:t>Referral Urology/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kern="1200" dirty="0">
              <a:solidFill>
                <a:schemeClr val="tx1"/>
              </a:solidFill>
            </a:rPr>
            <a:t>Radiation Oncology</a:t>
          </a:r>
          <a:endParaRPr lang="ga-IE" sz="1600" kern="1200" dirty="0">
            <a:solidFill>
              <a:schemeClr val="tx1"/>
            </a:solidFill>
          </a:endParaRPr>
        </a:p>
      </dsp:txBody>
      <dsp:txXfrm>
        <a:off x="448249" y="94733"/>
        <a:ext cx="2537946" cy="699516"/>
      </dsp:txXfrm>
    </dsp:sp>
    <dsp:sp modelId="{023F9311-5EA9-4221-B4DF-78FEAFF1EED5}">
      <dsp:nvSpPr>
        <dsp:cNvPr id="0" name=""/>
        <dsp:cNvSpPr/>
      </dsp:nvSpPr>
      <dsp:spPr>
        <a:xfrm>
          <a:off x="1729390" y="512663"/>
          <a:ext cx="613264" cy="477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C4AC6-D902-4980-B4F9-2674A41E33C6}">
      <dsp:nvSpPr>
        <dsp:cNvPr id="0" name=""/>
        <dsp:cNvSpPr/>
      </dsp:nvSpPr>
      <dsp:spPr>
        <a:xfrm rot="5400000">
          <a:off x="1690864" y="1653956"/>
          <a:ext cx="500888" cy="5702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223525-50BB-478A-A4E2-2AF21EC299EE}">
      <dsp:nvSpPr>
        <dsp:cNvPr id="0" name=""/>
        <dsp:cNvSpPr/>
      </dsp:nvSpPr>
      <dsp:spPr>
        <a:xfrm>
          <a:off x="1242876" y="1041617"/>
          <a:ext cx="1479793" cy="59021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kern="1200" dirty="0">
              <a:solidFill>
                <a:schemeClr val="tx1"/>
              </a:solidFill>
            </a:rPr>
            <a:t>Pre-biopsy MRI</a:t>
          </a:r>
          <a:endParaRPr lang="ga-IE" sz="1600" kern="1200" dirty="0">
            <a:solidFill>
              <a:schemeClr val="tx1"/>
            </a:solidFill>
          </a:endParaRPr>
        </a:p>
      </dsp:txBody>
      <dsp:txXfrm>
        <a:off x="1271693" y="1070434"/>
        <a:ext cx="1422159" cy="532579"/>
      </dsp:txXfrm>
    </dsp:sp>
    <dsp:sp modelId="{82130EA6-8A9C-4400-A80D-BBFE09E7B6FD}">
      <dsp:nvSpPr>
        <dsp:cNvPr id="0" name=""/>
        <dsp:cNvSpPr/>
      </dsp:nvSpPr>
      <dsp:spPr>
        <a:xfrm>
          <a:off x="2417014" y="1175668"/>
          <a:ext cx="613264" cy="477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557E6-3A28-4B49-8EB2-ECE6921D0D4F}">
      <dsp:nvSpPr>
        <dsp:cNvPr id="0" name=""/>
        <dsp:cNvSpPr/>
      </dsp:nvSpPr>
      <dsp:spPr>
        <a:xfrm>
          <a:off x="2302049" y="1832332"/>
          <a:ext cx="1903300" cy="65791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kern="1200" dirty="0">
              <a:solidFill>
                <a:schemeClr val="tx1"/>
              </a:solidFill>
            </a:rPr>
            <a:t>Biopsy: TRUS or </a:t>
          </a:r>
          <a:r>
            <a:rPr lang="en-IE" sz="1600" kern="1200" dirty="0" err="1">
              <a:solidFill>
                <a:schemeClr val="tx1"/>
              </a:solidFill>
            </a:rPr>
            <a:t>Transperineal</a:t>
          </a:r>
          <a:endParaRPr lang="ga-IE" sz="1600" kern="1200" dirty="0">
            <a:solidFill>
              <a:schemeClr val="tx1"/>
            </a:solidFill>
          </a:endParaRPr>
        </a:p>
      </dsp:txBody>
      <dsp:txXfrm>
        <a:off x="2334171" y="1864454"/>
        <a:ext cx="1839056" cy="593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C0B574-F59A-4EAD-96DC-2929DA1A1F45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798A02-23E6-4F4F-82B7-EC39D17875C0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76207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123E401-704A-46A3-BA5B-24B93F6C8198}" type="slidenum">
              <a:rPr lang="en-IE" altLang="en-US"/>
              <a:pPr/>
              <a:t>1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ERSPC screening every 4 years, PSA cutoff of 3.0</a:t>
            </a:r>
            <a:endParaRPr lang="ga-IE" smtClean="0"/>
          </a:p>
        </p:txBody>
      </p:sp>
      <p:sp>
        <p:nvSpPr>
          <p:cNvPr id="501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F969A91-B350-4E5B-9517-CD8768A3DCCF}" type="slidenum">
              <a:rPr lang="ga-IE"/>
              <a:pPr/>
              <a:t>34</a:t>
            </a:fld>
            <a:endParaRPr lang="ga-I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&lt;50 will be seen in Rapid Access</a:t>
            </a:r>
          </a:p>
          <a:p>
            <a:r>
              <a:rPr lang="en-IE" smtClean="0"/>
              <a:t>&gt;70 general urology referrals only</a:t>
            </a:r>
            <a:endParaRPr lang="ga-IE" smtClean="0"/>
          </a:p>
        </p:txBody>
      </p:sp>
      <p:sp>
        <p:nvSpPr>
          <p:cNvPr id="553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3E81A1E-A526-4331-978C-95437F2B676A}" type="slidenum">
              <a:rPr lang="ga-IE"/>
              <a:pPr/>
              <a:t>38</a:t>
            </a:fld>
            <a:endParaRPr lang="ga-I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&lt;50 will be seen in Rapid Access</a:t>
            </a:r>
          </a:p>
          <a:p>
            <a:r>
              <a:rPr lang="en-IE" smtClean="0"/>
              <a:t>&gt;70 general urology referrals only</a:t>
            </a:r>
            <a:endParaRPr lang="ga-IE" smtClean="0"/>
          </a:p>
        </p:txBody>
      </p:sp>
      <p:sp>
        <p:nvSpPr>
          <p:cNvPr id="573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73FA359-5C31-49F9-B543-842CA298FFB2}" type="slidenum">
              <a:rPr lang="ga-IE"/>
              <a:pPr/>
              <a:t>39</a:t>
            </a:fld>
            <a:endParaRPr lang="ga-I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83706B1-FB21-494A-99EF-4065E23D7A17}" type="slidenum">
              <a:rPr lang="en-IE" altLang="en-US"/>
              <a:pPr/>
              <a:t>2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668A987-7D6C-4E8E-9997-4DE8EB86C8BF}" type="slidenum">
              <a:rPr lang="en-IE" altLang="en-US"/>
              <a:pPr/>
              <a:t>3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IE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BCE89FC-5D8B-45DE-911A-52258E556E1B}" type="slidenum">
              <a:rPr lang="en-IE" altLang="en-US"/>
              <a:pPr/>
              <a:t>4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8A374A-2148-48D9-BBB9-4D591A8CDCF9}" type="slidenum">
              <a:rPr lang="en-IE" altLang="en-US"/>
              <a:pPr/>
              <a:t>7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65CEC7-CCC5-4B76-A78E-6D880159DCD2}" type="slidenum">
              <a:rPr lang="en-IE" altLang="en-US"/>
              <a:pPr/>
              <a:t>19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ERSPC screening every 4 years, PSA cutoff of 3.0</a:t>
            </a:r>
            <a:endParaRPr lang="ga-IE" smtClean="0"/>
          </a:p>
        </p:txBody>
      </p:sp>
      <p:sp>
        <p:nvSpPr>
          <p:cNvPr id="440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20C4B55-A094-4CD6-A629-2687F2EF423E}" type="slidenum">
              <a:rPr lang="ga-IE"/>
              <a:pPr/>
              <a:t>31</a:t>
            </a:fld>
            <a:endParaRPr lang="ga-I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ERSPC screening every 4 years, PSA cutoff of 3.0</a:t>
            </a:r>
            <a:endParaRPr lang="ga-IE" smtClean="0"/>
          </a:p>
        </p:txBody>
      </p:sp>
      <p:sp>
        <p:nvSpPr>
          <p:cNvPr id="460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704AA65-473C-4552-986E-8E8C7F7E4C9F}" type="slidenum">
              <a:rPr lang="ga-IE"/>
              <a:pPr/>
              <a:t>32</a:t>
            </a:fld>
            <a:endParaRPr lang="ga-I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smtClean="0"/>
              <a:t>ERSPC screening every 4 years, PSA cutoff of 3.0</a:t>
            </a:r>
            <a:endParaRPr lang="ga-IE" smtClean="0"/>
          </a:p>
        </p:txBody>
      </p:sp>
      <p:sp>
        <p:nvSpPr>
          <p:cNvPr id="481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CD75C76-7931-4CFA-B015-D8EB5F62AF09}" type="slidenum">
              <a:rPr lang="ga-IE"/>
              <a:pPr/>
              <a:t>33</a:t>
            </a:fld>
            <a:endParaRPr lang="ga-I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AB9B7-CB28-4206-AF9F-43F1939F575C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EA083-1E70-4E85-B4DF-9C7CE50C8207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87061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9E87-1CA8-4772-8559-3DAA02EB9159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5A8F0-530B-4B1F-A301-D9CB151F89FE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402524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8F86-C37F-4FF6-8CD5-2C71BE1A3E56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6D507-5CF0-4E78-92D3-82974D2B0635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59022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CSI Powerpoint (2nd slide) (16&quot;9)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634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4E7B01-744A-4A8C-99C5-31411412B95E}" type="datetimeFigureOut">
              <a:rPr lang="en-IE"/>
              <a:pPr>
                <a:defRPr/>
              </a:pPr>
              <a:t>07/09/2020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8DE7E1B-A901-4D1E-A326-EA47A10F126F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748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684FE9-8A22-4B30-B3C7-1414DDDBD34B}" type="datetimeFigureOut">
              <a:rPr lang="en-IE"/>
              <a:pPr>
                <a:defRPr/>
              </a:pPr>
              <a:t>07/09/2020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41CE1EC-7BF1-45CA-83F5-2A951AF34B77}" type="slidenum">
              <a:rPr lang="en-IE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799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20EA-B1C7-4C33-BD09-D5DCA43BD252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F3C77-6B59-437C-BA14-E76BC26534E7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81151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ABED-C6D5-46A3-83B0-3308AC7CD7DA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509C1-722C-465C-A45C-0B0F75C8E23A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31982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0622-281E-44B2-B872-77F256B0CC4F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74D99-F87D-47A3-AD14-198E7149F087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82015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414A0-F426-4993-A53D-C24ED7CC6653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18CA8-00F3-4175-835A-BCA832165518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41376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79796-C86E-45C6-A6EA-504DDCE9E16F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BE194-4227-4493-A072-71B10D595AA0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422709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DC49-D077-4E8B-A967-571D76489576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8AE89-295F-4FDA-8998-594DF163F082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71166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2EC46-1ED9-4829-9A90-FDE9D7EE1FF3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AB767-6D05-4F34-935E-204707F4729C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43389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4342-A959-4FD2-A725-A5A56B6B01F0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48B59-81FC-479A-8EDB-2B4C2FF6EE56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78030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IE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IE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D3AC96-0835-45AB-B55F-63B7DC73DF99}" type="datetimeFigureOut">
              <a:rPr lang="en-IE"/>
              <a:pPr>
                <a:defRPr/>
              </a:pPr>
              <a:t>07/09/2020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4F15E55-3DCD-49EA-BB96-2FD86803E4E1}" type="slidenum">
              <a:rPr lang="en-IE" altLang="en-US"/>
              <a:pPr/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T5jSgixOW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524000" y="293688"/>
            <a:ext cx="9144000" cy="2387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Advances in General Surgery</a:t>
            </a:r>
            <a:br>
              <a:rPr lang="en-IE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E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1233488" y="2309813"/>
            <a:ext cx="9144000" cy="16557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IE" altLang="en-US" i="1" dirty="0" smtClean="0"/>
              <a:t>Mr Peter O’Leary </a:t>
            </a:r>
            <a:endParaRPr lang="en-IE" altLang="en-US" dirty="0" smtClean="0"/>
          </a:p>
          <a:p>
            <a:pPr eaLnBrk="1" hangingPunct="1">
              <a:lnSpc>
                <a:spcPct val="150000"/>
              </a:lnSpc>
            </a:pPr>
            <a:r>
              <a:rPr lang="en-IE" altLang="en-US" i="1" dirty="0" smtClean="0"/>
              <a:t>Consultant Breast, Endocrine and General Surgeon</a:t>
            </a:r>
          </a:p>
          <a:p>
            <a:pPr eaLnBrk="1" hangingPunct="1">
              <a:lnSpc>
                <a:spcPct val="150000"/>
              </a:lnSpc>
            </a:pPr>
            <a:r>
              <a:rPr lang="en-IE" altLang="en-US" i="1" dirty="0" smtClean="0"/>
              <a:t>8/9/20</a:t>
            </a:r>
          </a:p>
          <a:p>
            <a:pPr eaLnBrk="1" hangingPunct="1"/>
            <a:endParaRPr lang="en-IE" altLang="en-US" dirty="0" smtClean="0"/>
          </a:p>
        </p:txBody>
      </p:sp>
      <p:pic>
        <p:nvPicPr>
          <p:cNvPr id="5" name="Picture 9" descr="Image result for thyroidectom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6225" y="3965575"/>
            <a:ext cx="2322513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Breast Cancer | Cancer Netwo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" y="4169507"/>
            <a:ext cx="2447119" cy="1744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3" y="4889500"/>
            <a:ext cx="325755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Oncoplastics – Fat grafting/Lipo-filling</a:t>
            </a:r>
          </a:p>
        </p:txBody>
      </p:sp>
      <p:pic>
        <p:nvPicPr>
          <p:cNvPr id="6149" name="Picture 5" descr="Fat Grafting - BREAST RECONSTRUCTION: YOUR RIGHT. YOUR CHO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163" y="2217738"/>
            <a:ext cx="2709862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Blog Archives - Reclaim Your Curv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657725"/>
            <a:ext cx="2740025" cy="137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9" descr="Reconstruction after lumpectomy or partial mastectomy - Reclaim Your Curves"/>
          <p:cNvPicPr>
            <a:picLocks noChangeAspect="1" noChangeArrowheads="1"/>
          </p:cNvPicPr>
          <p:nvPr/>
        </p:nvPicPr>
        <p:blipFill rotWithShape="1">
          <a:blip r:embed="rId4"/>
          <a:srcRect l="3593" t="3022" r="5397" b="29646"/>
          <a:stretch/>
        </p:blipFill>
        <p:spPr bwMode="auto">
          <a:xfrm>
            <a:off x="989013" y="2635250"/>
            <a:ext cx="3811587" cy="202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Family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anRisk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2747963"/>
            <a:ext cx="3141663" cy="15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1004" t="8662" r="1865" b="13263"/>
          <a:stretch/>
        </p:blipFill>
        <p:spPr bwMode="auto">
          <a:xfrm>
            <a:off x="4354513" y="2198688"/>
            <a:ext cx="6313487" cy="285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2"/>
          <a:srcRect t="13197" b="4027"/>
          <a:stretch/>
        </p:blipFill>
        <p:spPr bwMode="auto">
          <a:xfrm>
            <a:off x="4189413" y="1298575"/>
            <a:ext cx="7448550" cy="346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anRisk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63" y="2254250"/>
            <a:ext cx="3141662" cy="1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/>
          <a:srcRect l="34853" t="26761" r="35442" b="25592"/>
          <a:stretch/>
        </p:blipFill>
        <p:spPr bwMode="auto">
          <a:xfrm>
            <a:off x="7915275" y="1508125"/>
            <a:ext cx="3844925" cy="347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anRisk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413" y="219075"/>
            <a:ext cx="3140075" cy="1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3708" t="26135" r="66111" b="55891"/>
          <a:stretch/>
        </p:blipFill>
        <p:spPr bwMode="auto">
          <a:xfrm>
            <a:off x="366713" y="2047875"/>
            <a:ext cx="6686550" cy="223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Case 2 – Thyroid nodule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42 year old, female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GP referral with new thyroid nodule x 6/52</a:t>
            </a:r>
            <a:endParaRPr lang="en-IE" altLang="en-US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Clinically/biochemically </a:t>
            </a:r>
            <a:r>
              <a:rPr lang="en-GB" altLang="en-US" dirty="0" err="1"/>
              <a:t>euthyroid</a:t>
            </a: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No dysphagia, dyspnoea or hoarseness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IE" alt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I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Triple assessment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838200" y="1577975"/>
            <a:ext cx="6173788" cy="4351338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Clinical exam – Discrete nodule palpable in right lower thyroid pole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US – 2.9cm right thyroid nodule with cystic and solid components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GB" altLang="en-U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FNA – Atypical follicular epithelial cells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Thy3F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alt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 l="16418" t="17542" r="27451" b="17223"/>
          <a:stretch>
            <a:fillRect/>
          </a:stretch>
        </p:blipFill>
        <p:spPr bwMode="auto">
          <a:xfrm>
            <a:off x="7650163" y="2579688"/>
            <a:ext cx="34671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nejm.org/na101/home/literatum/publisher/mms/journals/content/nejm/2014/nejm_2014.371.issue-19/nejmp1409841/20141031/images/img_xlarge/nejmp1409841_f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0550" y="2187575"/>
            <a:ext cx="4195763" cy="27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/>
          <a:srcRect l="30620" t="52455" r="31137" b="10008"/>
          <a:stretch/>
        </p:blipFill>
        <p:spPr bwMode="auto">
          <a:xfrm>
            <a:off x="286603" y="1943365"/>
            <a:ext cx="6295834" cy="324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5" name="Straight Arrow Connector 4"/>
          <p:cNvCxnSpPr/>
          <p:nvPr/>
        </p:nvCxnSpPr>
        <p:spPr>
          <a:xfrm flipV="1">
            <a:off x="8639175" y="4721225"/>
            <a:ext cx="14288" cy="12414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15343" r="7953" b="6850"/>
          <a:stretch>
            <a:fillRect/>
          </a:stretch>
        </p:blipFill>
        <p:spPr bwMode="auto">
          <a:xfrm>
            <a:off x="1562100" y="762000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20800" y="3978275"/>
            <a:ext cx="9480550" cy="9826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mtClean="0"/>
              <a:t>Treatment</a:t>
            </a:r>
            <a:endParaRPr lang="en-IE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00788" cy="4351338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Right thyroid lobectomy and isthmusectomy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Final histology – Follicular adenoma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IE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7" name="Picture 5" descr="Thyroidectomy Surgery Abroad | Thyroidectomy Surgery | Thyroidectomy | Thyroid  Surgery | Thyroidectomy | India | Mex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>
            <a:fillRect/>
          </a:stretch>
        </p:blipFill>
        <p:spPr bwMode="auto">
          <a:xfrm>
            <a:off x="7731125" y="2117725"/>
            <a:ext cx="3810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New technique – ‘Scarless’ Thyroidectomy</a:t>
            </a:r>
          </a:p>
        </p:txBody>
      </p:sp>
      <p:pic>
        <p:nvPicPr>
          <p:cNvPr id="2" name="iT5jSgixOWY"/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9238" y="2174875"/>
            <a:ext cx="5918200" cy="33289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My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Fellowship trained General Surgeon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dirty="0"/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Sub-specialty interest – Breast and Endocrine surgery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4962525"/>
            <a:ext cx="1517650" cy="151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5105400"/>
            <a:ext cx="2309813" cy="123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Case 3 – Acute appendicitis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928688" y="2266950"/>
            <a:ext cx="5908675" cy="4351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32 year old, male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altLang="en-U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2 day history of </a:t>
            </a:r>
            <a:r>
              <a:rPr lang="en-IE" altLang="en-US" dirty="0" err="1"/>
              <a:t>peri</a:t>
            </a:r>
            <a:r>
              <a:rPr lang="en-IE" altLang="en-US" dirty="0"/>
              <a:t>-umbilical pain, now migrated to RIF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altLang="en-U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WCC normal, CRP = 32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alt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 descr="Acute Appendicitis - Clinical Features - Management - TeachMeSurg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4"/>
          <a:stretch>
            <a:fillRect/>
          </a:stretch>
        </p:blipFill>
        <p:spPr bwMode="auto">
          <a:xfrm>
            <a:off x="7562850" y="2562225"/>
            <a:ext cx="3330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740" t="22328" r="14761" b="12036"/>
          <a:stretch/>
        </p:blipFill>
        <p:spPr>
          <a:xfrm>
            <a:off x="3348990" y="1351963"/>
            <a:ext cx="5132070" cy="338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614363" y="1616075"/>
            <a:ext cx="10515600" cy="43513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IE" altLang="en-US" sz="5400" smtClean="0"/>
          </a:p>
          <a:p>
            <a:pPr marL="0" indent="0" eaLnBrk="1" hangingPunct="1">
              <a:buFont typeface="Arial" charset="0"/>
              <a:buNone/>
            </a:pPr>
            <a:r>
              <a:rPr lang="en-IE" altLang="en-US" sz="5400" smtClean="0"/>
              <a:t>		Surgery v Antibiotics only??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258888" y="363538"/>
            <a:ext cx="9210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IE" altLang="en-US" sz="3600">
                <a:cs typeface="Times New Roman" pitchFamily="18" charset="0"/>
              </a:rPr>
              <a:t>COMMA Trial – </a:t>
            </a:r>
            <a:r>
              <a:rPr lang="en-IE" altLang="en-US" sz="3600" i="1">
                <a:cs typeface="Times New Roman" pitchFamily="18" charset="0"/>
              </a:rPr>
              <a:t>In press, Annals of Surgery, 2020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830" t="20172" r="35445" b="9924"/>
          <a:stretch/>
        </p:blipFill>
        <p:spPr>
          <a:xfrm>
            <a:off x="894662" y="1333277"/>
            <a:ext cx="2491329" cy="3171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529" t="19260" r="34127" b="9841"/>
          <a:stretch/>
        </p:blipFill>
        <p:spPr>
          <a:xfrm>
            <a:off x="1758708" y="1798038"/>
            <a:ext cx="2200923" cy="2943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0528" t="24127" r="37655" b="12169"/>
          <a:stretch/>
        </p:blipFill>
        <p:spPr>
          <a:xfrm>
            <a:off x="2742671" y="2082980"/>
            <a:ext cx="2081008" cy="2777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076" t="20529" r="44709" b="7725"/>
          <a:stretch/>
        </p:blipFill>
        <p:spPr>
          <a:xfrm>
            <a:off x="3510359" y="2532832"/>
            <a:ext cx="1719189" cy="24033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3492" t="15343" r="35750" b="16085"/>
          <a:stretch/>
        </p:blipFill>
        <p:spPr>
          <a:xfrm>
            <a:off x="7709775" y="1798038"/>
            <a:ext cx="2080112" cy="3091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863600" y="5091113"/>
            <a:ext cx="5043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E" altLang="en-US" sz="2400" i="1"/>
              <a:t>Recurrence rates 7% - 39.1%</a:t>
            </a:r>
          </a:p>
        </p:txBody>
      </p: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7091363" y="5086350"/>
            <a:ext cx="5043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E" altLang="en-US" sz="2400" i="1"/>
              <a:t>Lacking quality of life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258888" y="312738"/>
            <a:ext cx="9210675" cy="749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IE" altLang="en-US" sz="4267">
                <a:cs typeface="Times New Roman" panose="02020603050405020304" pitchFamily="18" charset="0"/>
              </a:rPr>
              <a:t>Methods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2025" y="1727200"/>
            <a:ext cx="5580063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>
              <a:latin typeface="+mn-lt"/>
            </a:endParaRP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Randomised control trial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Single centre, open label 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>
              <a:latin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dirty="0">
                <a:latin typeface="+mn-lt"/>
              </a:rPr>
              <a:t>Inclusion criteria 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Male/female patients 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Aged &gt;16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RIF pain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Raised WCC and/or CRP</a:t>
            </a:r>
          </a:p>
          <a:p>
            <a:pPr marL="380990" indent="-38099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138" y="2930525"/>
            <a:ext cx="3781425" cy="16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dirty="0">
                <a:latin typeface="+mn-lt"/>
              </a:rPr>
              <a:t>Radiology protocol</a:t>
            </a: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&lt;45 </a:t>
            </a:r>
            <a:r>
              <a:rPr lang="en-IE" dirty="0" err="1">
                <a:latin typeface="+mn-lt"/>
              </a:rPr>
              <a:t>yo</a:t>
            </a:r>
            <a:endParaRPr lang="en-IE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US +/- MRI scan</a:t>
            </a: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&gt;45 </a:t>
            </a:r>
            <a:r>
              <a:rPr lang="en-IE" dirty="0" err="1">
                <a:latin typeface="+mn-lt"/>
              </a:rPr>
              <a:t>yo</a:t>
            </a:r>
            <a:endParaRPr lang="en-IE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+mn-lt"/>
              </a:rPr>
              <a:t>CT scan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258888" y="198438"/>
            <a:ext cx="9210675" cy="749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IE" altLang="en-US" sz="4267">
                <a:cs typeface="Times New Roman" panose="02020603050405020304" pitchFamily="18" charset="0"/>
              </a:rPr>
              <a:t>Results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025" y="2163763"/>
            <a:ext cx="5410200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b="1" i="1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b="1" i="1" dirty="0">
                <a:latin typeface="+mn-lt"/>
              </a:rPr>
              <a:t>25.3%</a:t>
            </a:r>
            <a:r>
              <a:rPr lang="en-IE" dirty="0">
                <a:latin typeface="+mn-lt"/>
              </a:rPr>
              <a:t> recurrence rate at 1 year follow-up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b="1" i="1" dirty="0">
                <a:latin typeface="+mn-lt"/>
              </a:rPr>
              <a:t>26.1% </a:t>
            </a:r>
            <a:r>
              <a:rPr lang="en-IE" dirty="0">
                <a:latin typeface="+mn-lt"/>
              </a:rPr>
              <a:t>of recurrences occurred within one month of intervention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+mn-lt"/>
              </a:rPr>
              <a:t>31.9% </a:t>
            </a:r>
            <a:r>
              <a:rPr lang="en-IE" dirty="0">
                <a:latin typeface="+mn-lt"/>
              </a:rPr>
              <a:t>recurrence at median follow-up of 28.8 months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97" t="18418" r="17664" b="6485"/>
          <a:stretch/>
        </p:blipFill>
        <p:spPr>
          <a:xfrm>
            <a:off x="6697399" y="1683443"/>
            <a:ext cx="4477539" cy="32097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7042150" y="5008563"/>
            <a:ext cx="4630738" cy="420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IE" altLang="en-US" sz="2133" i="1"/>
              <a:t>Recurrence timeline within 1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179513" y="280988"/>
            <a:ext cx="9209087" cy="749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IE" altLang="en-US" sz="4267">
                <a:cs typeface="Times New Roman" panose="02020603050405020304" pitchFamily="18" charset="0"/>
              </a:rPr>
              <a:t>Results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892" t="18836" r="18818" b="8359"/>
          <a:stretch/>
        </p:blipFill>
        <p:spPr>
          <a:xfrm>
            <a:off x="5964795" y="1494982"/>
            <a:ext cx="5303098" cy="3769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36563" y="1371600"/>
            <a:ext cx="5222875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</a:endParaRPr>
          </a:p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</a:rPr>
              <a:t>Quality of life at 1 year</a:t>
            </a: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133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latin typeface="+mn-lt"/>
              </a:rPr>
              <a:t>EQ-5D-3L index score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33" dirty="0">
                <a:latin typeface="+mn-lt"/>
              </a:rPr>
              <a:t>	1.0 v 0.88, </a:t>
            </a:r>
            <a:r>
              <a:rPr lang="en-GB" sz="2133" i="1" dirty="0">
                <a:latin typeface="+mn-lt"/>
              </a:rPr>
              <a:t>p&lt;0.001</a:t>
            </a: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133" i="1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latin typeface="+mn-lt"/>
              </a:rPr>
              <a:t>EQ-visual analogue scale</a:t>
            </a:r>
          </a:p>
          <a:p>
            <a:pPr marL="1600160" lvl="2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33" i="1" dirty="0">
                <a:latin typeface="+mn-lt"/>
              </a:rPr>
              <a:t>94.5 v 90.4, p&lt;0.01</a:t>
            </a: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133" i="1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latin typeface="+mn-lt"/>
              </a:rPr>
              <a:t>Proportion</a:t>
            </a:r>
            <a:r>
              <a:rPr lang="en-GB" sz="2133" i="1" dirty="0">
                <a:latin typeface="+mn-lt"/>
              </a:rPr>
              <a:t> </a:t>
            </a:r>
            <a:r>
              <a:rPr lang="en-GB" sz="2133" dirty="0">
                <a:latin typeface="+mn-lt"/>
              </a:rPr>
              <a:t>of patients in full health</a:t>
            </a:r>
          </a:p>
          <a:p>
            <a:pPr marL="1600160" lvl="2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133" i="1" dirty="0">
                <a:latin typeface="+mn-lt"/>
              </a:rPr>
              <a:t>0.876 v 0.439, p&lt;0.01 </a:t>
            </a: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i="1" dirty="0">
              <a:latin typeface="+mn-lt"/>
            </a:endParaRPr>
          </a:p>
          <a:p>
            <a:pPr marL="1600160" lvl="2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i="1" dirty="0">
              <a:latin typeface="+mn-lt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</a:endParaRP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9645650" y="2584450"/>
            <a:ext cx="5224463" cy="4206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IE" altLang="en-US" sz="2133" i="1"/>
              <a:t>p&lt;0.001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z="4000" smtClean="0"/>
              <a:t>Take home messages…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Increasing number of </a:t>
            </a:r>
            <a:r>
              <a:rPr lang="en-IE" dirty="0" err="1"/>
              <a:t>oncoplastic</a:t>
            </a:r>
            <a:r>
              <a:rPr lang="en-IE" dirty="0"/>
              <a:t> options for breast cancer patients, even those undergoing breast conservation/lumpectomy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Genetics is an increasingly important aspect of breast cancer care due to better understanding and improved technology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‘</a:t>
            </a:r>
            <a:r>
              <a:rPr lang="en-IE" dirty="0" err="1"/>
              <a:t>Scarless</a:t>
            </a:r>
            <a:r>
              <a:rPr lang="en-IE" dirty="0"/>
              <a:t>’ thyroidectomy options available for patients highly motivated to avoid traditional scar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dirty="0"/>
              <a:t>Surgery remains mainstay for treatment of acute appendicitis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938" y="5808663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2509838" y="1909763"/>
            <a:ext cx="10515600" cy="4351337"/>
          </a:xfrm>
        </p:spPr>
        <p:txBody>
          <a:bodyPr/>
          <a:lstStyle/>
          <a:p>
            <a:pPr algn="ctr" eaLnBrk="1" hangingPunct="1"/>
            <a:endParaRPr lang="en-IE" altLang="en-US" sz="5400" smtClean="0"/>
          </a:p>
          <a:p>
            <a:pPr algn="ctr" eaLnBrk="1" hangingPunct="1"/>
            <a:r>
              <a:rPr lang="en-IE" altLang="en-US" sz="5400" smtClean="0"/>
              <a:t> Questions??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" y="1668463"/>
            <a:ext cx="3190875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1703388" y="2276475"/>
            <a:ext cx="8851900" cy="1081088"/>
          </a:xfrm>
        </p:spPr>
        <p:txBody>
          <a:bodyPr/>
          <a:lstStyle/>
          <a:p>
            <a:r>
              <a:rPr lang="en-US" sz="3600" smtClean="0"/>
              <a:t>Prostate cancer diagnosis and treatment in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913" y="3860800"/>
            <a:ext cx="6400800" cy="17526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3000" dirty="0"/>
              <a:t>Paul Kelly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3000" dirty="0"/>
              <a:t>Radiation Oncologist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000" dirty="0"/>
              <a:t>Bon Secours Radiotherapy Cork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000" dirty="0"/>
              <a:t>In partnership with UPMC Hillman Cancer Centre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72150"/>
            <a:ext cx="22272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5915025"/>
            <a:ext cx="32686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A tall building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641350"/>
            <a:ext cx="29067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 descr="A large white building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641350"/>
            <a:ext cx="290353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 descr="A tall building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641350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Practice overview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IE" altLang="en-US" sz="2400" smtClean="0"/>
              <a:t>Elective and Acute General Surgery – Laparoscopic and Open procedures</a:t>
            </a:r>
          </a:p>
          <a:p>
            <a:pPr eaLnBrk="1" hangingPunct="1"/>
            <a:endParaRPr lang="en-IE" altLang="en-US" sz="2400" smtClean="0"/>
          </a:p>
          <a:p>
            <a:pPr eaLnBrk="1" hangingPunct="1"/>
            <a:r>
              <a:rPr lang="en-IE" altLang="en-US" sz="2400" smtClean="0"/>
              <a:t>Breast Cancer Surgery +/- Oncoplastics</a:t>
            </a:r>
          </a:p>
          <a:p>
            <a:pPr lvl="1" eaLnBrk="1" hangingPunct="1"/>
            <a:r>
              <a:rPr lang="en-IE" altLang="en-US" sz="1800" smtClean="0"/>
              <a:t>2 triple assessment clinics week</a:t>
            </a:r>
          </a:p>
          <a:p>
            <a:pPr lvl="1" eaLnBrk="1" hangingPunct="1"/>
            <a:r>
              <a:rPr lang="en-IE" altLang="en-US" sz="1800" smtClean="0"/>
              <a:t>Additional family history clinic</a:t>
            </a:r>
          </a:p>
          <a:p>
            <a:pPr eaLnBrk="1" hangingPunct="1"/>
            <a:endParaRPr lang="en-IE" altLang="en-US" sz="2400" smtClean="0"/>
          </a:p>
          <a:p>
            <a:pPr eaLnBrk="1" hangingPunct="1"/>
            <a:r>
              <a:rPr lang="en-IE" altLang="en-US" sz="2400" smtClean="0"/>
              <a:t>Endocrine Surgery – Thyroid and parathyroid surgery</a:t>
            </a:r>
          </a:p>
          <a:p>
            <a:pPr eaLnBrk="1" hangingPunct="1"/>
            <a:endParaRPr lang="en-IE" altLang="en-US" sz="2400" smtClean="0"/>
          </a:p>
          <a:p>
            <a:pPr eaLnBrk="1" hangingPunct="1"/>
            <a:r>
              <a:rPr lang="en-IE" altLang="en-US" sz="2400" smtClean="0"/>
              <a:t>Endoscopy – 2 lists/week, expanding to 3 lists</a:t>
            </a:r>
          </a:p>
          <a:p>
            <a:pPr eaLnBrk="1" hangingPunct="1"/>
            <a:endParaRPr lang="en-IE" altLang="en-US" sz="2400" smtClean="0"/>
          </a:p>
          <a:p>
            <a:pPr eaLnBrk="1" hangingPunct="1"/>
            <a:r>
              <a:rPr lang="en-IE" altLang="en-US" sz="2400" smtClean="0"/>
              <a:t>Minor ops – Moles/cysts/lipomas/IGTNs</a:t>
            </a:r>
          </a:p>
          <a:p>
            <a:pPr eaLnBrk="1" hangingPunct="1"/>
            <a:endParaRPr lang="en-IE" altLang="en-US" sz="240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reast Cancer | Cancer Netwo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342" y="365125"/>
            <a:ext cx="1570983" cy="1119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 descr="Image result for thyroidectom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07613" y="230188"/>
            <a:ext cx="1393825" cy="139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Topics</a:t>
            </a:r>
            <a:endParaRPr lang="ga-IE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981200" y="1916113"/>
            <a:ext cx="8229600" cy="4525962"/>
          </a:xfrm>
        </p:spPr>
        <p:txBody>
          <a:bodyPr/>
          <a:lstStyle/>
          <a:p>
            <a:r>
              <a:rPr lang="en-IE" smtClean="0"/>
              <a:t>Who to screen?</a:t>
            </a:r>
          </a:p>
          <a:p>
            <a:r>
              <a:rPr lang="en-IE" smtClean="0"/>
              <a:t>Who to refer?</a:t>
            </a:r>
          </a:p>
          <a:p>
            <a:r>
              <a:rPr lang="en-IE" smtClean="0"/>
              <a:t>Diagnostic pathway in 2020</a:t>
            </a:r>
          </a:p>
          <a:p>
            <a:r>
              <a:rPr lang="en-IE" smtClean="0"/>
              <a:t>MDT</a:t>
            </a:r>
          </a:p>
          <a:p>
            <a:r>
              <a:rPr lang="en-IE" smtClean="0"/>
              <a:t>Options discussion</a:t>
            </a:r>
            <a:endParaRPr lang="ga-IE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ERSPC European Screening Trial</a:t>
            </a:r>
            <a:endParaRPr lang="ga-IE" sz="4000" smtClean="0"/>
          </a:p>
        </p:txBody>
      </p:sp>
      <p:pic>
        <p:nvPicPr>
          <p:cNvPr id="43011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2420938"/>
            <a:ext cx="4286250" cy="2671762"/>
          </a:xfrm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287713" y="5373688"/>
            <a:ext cx="233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NEJM 11 year follow-up</a:t>
            </a:r>
            <a:endParaRPr lang="ga-I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ERSPC European Screening Trial</a:t>
            </a:r>
            <a:endParaRPr lang="ga-IE" sz="4000" smtClean="0"/>
          </a:p>
        </p:txBody>
      </p:sp>
      <p:pic>
        <p:nvPicPr>
          <p:cNvPr id="4505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844675"/>
            <a:ext cx="4335462" cy="2701925"/>
          </a:xfrm>
        </p:spPr>
      </p:pic>
      <p:pic>
        <p:nvPicPr>
          <p:cNvPr id="45060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5" y="1844675"/>
            <a:ext cx="3970338" cy="2701925"/>
          </a:xfrm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927350" y="4732338"/>
            <a:ext cx="286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NEJM 11 year follow-up</a:t>
            </a:r>
            <a:endParaRPr lang="ga-IE"/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6397625" y="4762500"/>
            <a:ext cx="3951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European Urology 16 year follow-up</a:t>
            </a:r>
            <a:endParaRPr lang="ga-I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ERSPC European Screening Trial</a:t>
            </a:r>
            <a:endParaRPr lang="ga-IE" sz="4000" smtClean="0"/>
          </a:p>
        </p:txBody>
      </p:sp>
      <p:pic>
        <p:nvPicPr>
          <p:cNvPr id="47107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2014538"/>
            <a:ext cx="4064000" cy="2532062"/>
          </a:xfrm>
        </p:spPr>
      </p:pic>
      <p:pic>
        <p:nvPicPr>
          <p:cNvPr id="47108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5" y="2014538"/>
            <a:ext cx="3721100" cy="2532062"/>
          </a:xfrm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2927350" y="4649788"/>
            <a:ext cx="272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NEJM 11 year follow-up</a:t>
            </a:r>
            <a:endParaRPr lang="ga-IE"/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6456363" y="4638675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European Urology 16 year follow-up</a:t>
            </a:r>
            <a:endParaRPr lang="ga-IE"/>
          </a:p>
        </p:txBody>
      </p:sp>
      <p:sp>
        <p:nvSpPr>
          <p:cNvPr id="47111" name="TextBox 2"/>
          <p:cNvSpPr txBox="1">
            <a:spLocks noChangeArrowheads="1"/>
          </p:cNvSpPr>
          <p:nvPr/>
        </p:nvSpPr>
        <p:spPr bwMode="auto">
          <a:xfrm>
            <a:off x="2152650" y="5176838"/>
            <a:ext cx="548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IE"/>
              <a:t>21% relative reduction in prostate cancer mortality</a:t>
            </a:r>
          </a:p>
          <a:p>
            <a:pPr>
              <a:buFont typeface="Arial" charset="0"/>
              <a:buChar char="•"/>
            </a:pPr>
            <a:r>
              <a:rPr lang="en-IE"/>
              <a:t>At 11 years, NNI=979, NND=35 to prevent 1 death from prostate cancer </a:t>
            </a:r>
            <a:endParaRPr lang="ga-I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ERSPC European Screening Trial</a:t>
            </a:r>
            <a:endParaRPr lang="ga-IE" sz="4000" smtClean="0"/>
          </a:p>
        </p:txBody>
      </p:sp>
      <p:pic>
        <p:nvPicPr>
          <p:cNvPr id="49155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2014538"/>
            <a:ext cx="4064000" cy="2532062"/>
          </a:xfrm>
        </p:spPr>
      </p:pic>
      <p:pic>
        <p:nvPicPr>
          <p:cNvPr id="49156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5" y="2014538"/>
            <a:ext cx="3721100" cy="2532062"/>
          </a:xfrm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927350" y="4649788"/>
            <a:ext cx="272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NEJM 11 year follow-up</a:t>
            </a:r>
            <a:endParaRPr lang="ga-IE"/>
          </a:p>
        </p:txBody>
      </p: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6456363" y="4638675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European Urology 16 year follow-up</a:t>
            </a:r>
            <a:endParaRPr lang="ga-IE"/>
          </a:p>
        </p:txBody>
      </p:sp>
      <p:sp>
        <p:nvSpPr>
          <p:cNvPr id="49159" name="TextBox 2"/>
          <p:cNvSpPr txBox="1">
            <a:spLocks noChangeArrowheads="1"/>
          </p:cNvSpPr>
          <p:nvPr/>
        </p:nvSpPr>
        <p:spPr bwMode="auto">
          <a:xfrm>
            <a:off x="2152650" y="5176838"/>
            <a:ext cx="548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IE"/>
              <a:t>21% relative reduction in prostate cancer mortality</a:t>
            </a:r>
          </a:p>
          <a:p>
            <a:pPr>
              <a:buFont typeface="Arial" charset="0"/>
              <a:buChar char="•"/>
            </a:pPr>
            <a:r>
              <a:rPr lang="en-IE"/>
              <a:t>At 11 years, NNI=979, NND=35 to prevent 1 death from prostate cancer </a:t>
            </a:r>
            <a:endParaRPr lang="ga-IE"/>
          </a:p>
        </p:txBody>
      </p:sp>
      <p:sp>
        <p:nvSpPr>
          <p:cNvPr id="49160" name="TextBox 3"/>
          <p:cNvSpPr txBox="1">
            <a:spLocks noChangeArrowheads="1"/>
          </p:cNvSpPr>
          <p:nvPr/>
        </p:nvSpPr>
        <p:spPr bwMode="auto">
          <a:xfrm>
            <a:off x="7648575" y="5180013"/>
            <a:ext cx="2914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sz="2400">
                <a:solidFill>
                  <a:srgbClr val="FF0000"/>
                </a:solidFill>
              </a:rPr>
              <a:t>? Clinically relevant</a:t>
            </a:r>
            <a:endParaRPr lang="ga-IE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23888"/>
            <a:ext cx="19954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666750"/>
            <a:ext cx="58737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84313"/>
            <a:ext cx="7142162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69913"/>
            <a:ext cx="23193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701675"/>
            <a:ext cx="54276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412875"/>
            <a:ext cx="719613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719513" y="1795463"/>
            <a:ext cx="4679950" cy="2206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a-IE"/>
          </a:p>
        </p:txBody>
      </p:sp>
      <p:sp>
        <p:nvSpPr>
          <p:cNvPr id="3" name="Rectangle: Rounded Corners 2"/>
          <p:cNvSpPr/>
          <p:nvPr/>
        </p:nvSpPr>
        <p:spPr>
          <a:xfrm>
            <a:off x="4367213" y="3284538"/>
            <a:ext cx="1873250" cy="10080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a-IE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544513"/>
            <a:ext cx="253841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646113"/>
            <a:ext cx="54006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12875"/>
            <a:ext cx="7129462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6096000" y="3357563"/>
            <a:ext cx="1439863" cy="390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a-I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847850" y="0"/>
            <a:ext cx="8569325" cy="1268413"/>
          </a:xfrm>
        </p:spPr>
        <p:txBody>
          <a:bodyPr/>
          <a:lstStyle/>
          <a:p>
            <a:r>
              <a:rPr lang="en-IE" sz="3000" smtClean="0"/>
              <a:t>What about men outside of 50-70 year age range?</a:t>
            </a:r>
            <a:endParaRPr lang="ga-IE" sz="300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b="1" dirty="0"/>
              <a:t>&lt;50 years</a:t>
            </a:r>
            <a:r>
              <a:rPr lang="en-IE" dirty="0"/>
              <a:t>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if PSA &gt;2.0 or abnormal DRE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Family history, especially with early age at diagnosis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847850" y="0"/>
            <a:ext cx="8569325" cy="1268413"/>
          </a:xfrm>
        </p:spPr>
        <p:txBody>
          <a:bodyPr/>
          <a:lstStyle/>
          <a:p>
            <a:r>
              <a:rPr lang="en-IE" sz="3000" smtClean="0"/>
              <a:t>What about men outside of 50-70 year age range?</a:t>
            </a:r>
            <a:endParaRPr lang="ga-IE" sz="300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b="1" dirty="0"/>
              <a:t>&lt;50 years</a:t>
            </a:r>
            <a:r>
              <a:rPr lang="en-IE" dirty="0"/>
              <a:t>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if PSA &gt;2.0 or abnormal DRE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Family history, especially with early age at diagnosis</a:t>
            </a:r>
          </a:p>
          <a:p>
            <a:pPr marL="385763" indent="-385763">
              <a:buFont typeface="+mj-lt"/>
              <a:buAutoNum type="arabicPeriod"/>
              <a:defRPr/>
            </a:pPr>
            <a:endParaRPr lang="en-IE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b="1" dirty="0"/>
              <a:t>&gt;70 years</a:t>
            </a:r>
            <a:r>
              <a:rPr lang="en-IE" dirty="0"/>
              <a:t>: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If re-checked PSA &gt;5.0 or abnormal DRE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Life expectancy ≥ 10 years</a:t>
            </a:r>
            <a:endParaRPr lang="ga-I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Case 1 – Breast Cancer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Family History/Genetics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IE" dirty="0" err="1"/>
              <a:t>Oncoplastics</a:t>
            </a:r>
            <a:endParaRPr lang="en-IE" dirty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IE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Case 2 – Thyroid nodule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‘</a:t>
            </a:r>
            <a:r>
              <a:rPr lang="en-IE" dirty="0" err="1"/>
              <a:t>Scarless</a:t>
            </a:r>
            <a:r>
              <a:rPr lang="en-IE" dirty="0"/>
              <a:t>’ thyroidectomy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IE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Case 3 – Acute appendicitis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IE" dirty="0"/>
              <a:t>Surgery </a:t>
            </a:r>
            <a:r>
              <a:rPr lang="en-IE" i="1" dirty="0"/>
              <a:t>versus</a:t>
            </a:r>
            <a:r>
              <a:rPr lang="en-IE" dirty="0"/>
              <a:t> Antibiotics only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Diagnostic pathway has </a:t>
            </a:r>
            <a:r>
              <a:rPr lang="en-IE" sz="4000" b="1" smtClean="0"/>
              <a:t>changed</a:t>
            </a:r>
            <a:endParaRPr lang="ga-IE" sz="40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3563" y="2205038"/>
            <a:ext cx="4319587" cy="326390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Diagnosis is multidisciplinary: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sz="1800" b="1" dirty="0"/>
              <a:t>	Urology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sz="1800" b="1" dirty="0"/>
              <a:t>	Radiology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sz="1800" b="1" dirty="0"/>
              <a:t>	Radiation Oncology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sz="1800" b="1" dirty="0"/>
              <a:t>	Pathology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sz="1800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Pre-biopsy MRI now standard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Biopsy options have changed</a:t>
            </a:r>
            <a:endParaRPr lang="ga-IE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5519937" y="2029725"/>
          <a:ext cx="4414333" cy="280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8373" name="Group 7"/>
          <p:cNvGrpSpPr>
            <a:grpSpLocks/>
          </p:cNvGrpSpPr>
          <p:nvPr/>
        </p:nvGrpSpPr>
        <p:grpSpPr bwMode="auto">
          <a:xfrm>
            <a:off x="8820150" y="4699000"/>
            <a:ext cx="1538288" cy="831850"/>
            <a:chOff x="2884484" y="2387327"/>
            <a:chExt cx="1550490" cy="107699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895685" y="2387327"/>
              <a:ext cx="1539289" cy="1076997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/>
            <p:cNvSpPr txBox="1"/>
            <p:nvPr/>
          </p:nvSpPr>
          <p:spPr>
            <a:xfrm>
              <a:off x="2884484" y="2492150"/>
              <a:ext cx="1433683" cy="972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7148" tIns="37148" rIns="37148" bIns="37148" spcCol="1270" anchor="ctr"/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E" sz="1600" dirty="0">
                  <a:solidFill>
                    <a:schemeClr val="tx1"/>
                  </a:solidFill>
                </a:rPr>
                <a:t>MDT discussion</a:t>
              </a:r>
              <a:endParaRPr lang="ga-IE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Arrow: Bent-Up 10"/>
          <p:cNvSpPr/>
          <p:nvPr/>
        </p:nvSpPr>
        <p:spPr>
          <a:xfrm rot="5400000">
            <a:off x="8087519" y="4444207"/>
            <a:ext cx="685800" cy="77946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ga-I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2047875" y="1138238"/>
            <a:ext cx="8585200" cy="993775"/>
          </a:xfrm>
        </p:spPr>
        <p:txBody>
          <a:bodyPr/>
          <a:lstStyle/>
          <a:p>
            <a:r>
              <a:rPr lang="en-IE" sz="4000" smtClean="0"/>
              <a:t>NICE guidance 2019: </a:t>
            </a:r>
            <a:br>
              <a:rPr lang="en-IE" sz="4000" smtClean="0"/>
            </a:br>
            <a:r>
              <a:rPr lang="en-IE" sz="4000" smtClean="0"/>
              <a:t>offer </a:t>
            </a:r>
            <a:r>
              <a:rPr lang="en-IE" sz="4000" b="1" smtClean="0"/>
              <a:t>pre-biopsy MRI </a:t>
            </a:r>
            <a:r>
              <a:rPr lang="en-IE" sz="4000" smtClean="0"/>
              <a:t>to all</a:t>
            </a:r>
            <a:endParaRPr lang="ga-IE" sz="4000" smtClean="0"/>
          </a:p>
        </p:txBody>
      </p:sp>
      <p:pic>
        <p:nvPicPr>
          <p:cNvPr id="5939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0550" y="2924175"/>
            <a:ext cx="5930900" cy="2079625"/>
          </a:xfr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3775075" y="3962400"/>
            <a:ext cx="4973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775075" y="4076700"/>
            <a:ext cx="777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78850" cy="1268413"/>
          </a:xfrm>
        </p:spPr>
        <p:txBody>
          <a:bodyPr/>
          <a:lstStyle/>
          <a:p>
            <a:r>
              <a:rPr lang="en-IE" sz="4000" smtClean="0"/>
              <a:t>Should I order a prostate MRI in GP?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IE" dirty="0"/>
              <a:t>No role for prostate MRI in absence of elevated PSA/abnormal DRE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dirty="0"/>
              <a:t>Important issue regarding Prostate MRI  </a:t>
            </a:r>
          </a:p>
          <a:p>
            <a:pPr lvl="1" indent="-342900">
              <a:buFont typeface="+mj-lt"/>
              <a:buAutoNum type="arabicPeriod"/>
              <a:defRPr/>
            </a:pPr>
            <a:r>
              <a:rPr lang="en-IE" dirty="0"/>
              <a:t>Specialist centre using correct protocols</a:t>
            </a:r>
          </a:p>
          <a:p>
            <a:pPr lvl="1" indent="-342900">
              <a:buFont typeface="+mj-lt"/>
              <a:buAutoNum type="arabicPeriod"/>
              <a:defRPr/>
            </a:pPr>
            <a:r>
              <a:rPr lang="en-IE" dirty="0"/>
              <a:t>Multiparametric sequences</a:t>
            </a:r>
          </a:p>
          <a:p>
            <a:pPr lvl="1" indent="-342900">
              <a:buFont typeface="+mj-lt"/>
              <a:buAutoNum type="arabicPeriod"/>
              <a:defRPr/>
            </a:pPr>
            <a:r>
              <a:rPr lang="en-IE" dirty="0"/>
              <a:t>Reported by radiologists experienced in prostate MR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Advantages to MRI</a:t>
            </a:r>
            <a:endParaRPr lang="ga-IE" smtClean="0"/>
          </a:p>
        </p:txBody>
      </p:sp>
      <p:pic>
        <p:nvPicPr>
          <p:cNvPr id="61443" name="Content Placeholder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2125663"/>
            <a:ext cx="3886200" cy="2457450"/>
          </a:xfrm>
        </p:spPr>
      </p:pic>
      <p:pic>
        <p:nvPicPr>
          <p:cNvPr id="61444" name="Content Placeholder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2113" y="2125663"/>
            <a:ext cx="2709862" cy="2457450"/>
          </a:xfrm>
        </p:spPr>
      </p:pic>
      <p:sp>
        <p:nvSpPr>
          <p:cNvPr id="61445" name="TextBox 9"/>
          <p:cNvSpPr txBox="1">
            <a:spLocks noChangeArrowheads="1"/>
          </p:cNvSpPr>
          <p:nvPr/>
        </p:nvSpPr>
        <p:spPr bwMode="auto">
          <a:xfrm>
            <a:off x="2101850" y="4732338"/>
            <a:ext cx="6899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Proven to reduce the number of unnecessary biopsies</a:t>
            </a:r>
          </a:p>
          <a:p>
            <a:r>
              <a:rPr lang="en-IE"/>
              <a:t>Fewer missed clinically significant cancers  i.e. ≥Gleason 7</a:t>
            </a:r>
            <a:endParaRPr lang="ga-IE"/>
          </a:p>
        </p:txBody>
      </p:sp>
      <p:sp>
        <p:nvSpPr>
          <p:cNvPr id="61446" name="TextBox 10"/>
          <p:cNvSpPr txBox="1">
            <a:spLocks noChangeArrowheads="1"/>
          </p:cNvSpPr>
          <p:nvPr/>
        </p:nvSpPr>
        <p:spPr bwMode="auto">
          <a:xfrm>
            <a:off x="7388225" y="5734050"/>
            <a:ext cx="3225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sz="1200"/>
              <a:t>PROMIS trial  Ahmed et al. Lancet 2017</a:t>
            </a:r>
          </a:p>
          <a:p>
            <a:r>
              <a:rPr lang="en-IE" sz="1200"/>
              <a:t>PRECISION trial Kasi et al. NEJM 2018</a:t>
            </a:r>
            <a:endParaRPr lang="ga-IE" sz="1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820863" y="706438"/>
            <a:ext cx="8550275" cy="993775"/>
          </a:xfrm>
        </p:spPr>
        <p:txBody>
          <a:bodyPr/>
          <a:lstStyle/>
          <a:p>
            <a:r>
              <a:rPr lang="en-IE" sz="4000" smtClean="0"/>
              <a:t>PI-RADS score </a:t>
            </a:r>
            <a:br>
              <a:rPr lang="en-IE" sz="4000" smtClean="0"/>
            </a:br>
            <a:r>
              <a:rPr lang="en-IE" sz="1800" smtClean="0"/>
              <a:t>determines the likelihood of clinically significant prostate cancer</a:t>
            </a:r>
            <a:endParaRPr lang="ga-IE" sz="1800" smtClean="0"/>
          </a:p>
        </p:txBody>
      </p:sp>
      <p:pic>
        <p:nvPicPr>
          <p:cNvPr id="62467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852738"/>
            <a:ext cx="4178300" cy="1589087"/>
          </a:xfrm>
        </p:spPr>
      </p:pic>
      <p:pic>
        <p:nvPicPr>
          <p:cNvPr id="62468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6538" y="2227263"/>
            <a:ext cx="3181350" cy="39306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Biopsy has changed</a:t>
            </a:r>
            <a:endParaRPr lang="ga-IE" smtClean="0"/>
          </a:p>
        </p:txBody>
      </p:sp>
      <p:sp>
        <p:nvSpPr>
          <p:cNvPr id="63491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647950"/>
            <a:ext cx="3890963" cy="1562100"/>
          </a:xfrm>
        </p:spPr>
        <p:txBody>
          <a:bodyPr/>
          <a:lstStyle/>
          <a:p>
            <a:r>
              <a:rPr lang="en-IE" smtClean="0"/>
              <a:t>Systematic</a:t>
            </a:r>
          </a:p>
          <a:p>
            <a:r>
              <a:rPr lang="en-IE" smtClean="0"/>
              <a:t>Targeted</a:t>
            </a:r>
          </a:p>
          <a:p>
            <a:r>
              <a:rPr lang="en-IE" smtClean="0"/>
              <a:t>? TRUS or Transperineal</a:t>
            </a:r>
            <a:endParaRPr lang="ga-IE" smtClean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989138"/>
            <a:ext cx="453231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68413"/>
          </a:xfrm>
        </p:spPr>
        <p:txBody>
          <a:bodyPr/>
          <a:lstStyle/>
          <a:p>
            <a:r>
              <a:rPr lang="en-IE" sz="4000" smtClean="0"/>
              <a:t>Hazards of Prostate TRUS Biopsy</a:t>
            </a:r>
            <a:endParaRPr lang="ga-IE" sz="4000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009900" y="2057400"/>
            <a:ext cx="6172200" cy="484188"/>
          </a:xfrm>
        </p:spPr>
        <p:txBody>
          <a:bodyPr/>
          <a:lstStyle/>
          <a:p>
            <a:pPr marL="385763" indent="-385763">
              <a:buFont typeface="Calibri Light" pitchFamily="34" charset="0"/>
              <a:buAutoNum type="arabicPeriod"/>
            </a:pPr>
            <a:r>
              <a:rPr lang="en-IE" smtClean="0"/>
              <a:t>You may miss!</a:t>
            </a:r>
            <a:endParaRPr lang="ga-IE" smtClean="0"/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08275"/>
            <a:ext cx="47529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43038"/>
          </a:xfrm>
        </p:spPr>
        <p:txBody>
          <a:bodyPr/>
          <a:lstStyle/>
          <a:p>
            <a:r>
              <a:rPr lang="en-IE" sz="4000" smtClean="0"/>
              <a:t>Hazards of Prostate TRUS Biopsy</a:t>
            </a:r>
            <a:endParaRPr lang="ga-IE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863" y="2057400"/>
            <a:ext cx="7296150" cy="484188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2.	Infection (5-7%) 			 Sepsis (3% hospitalised)</a:t>
            </a:r>
            <a:endParaRPr lang="ga-IE" dirty="0"/>
          </a:p>
        </p:txBody>
      </p:sp>
      <p:sp>
        <p:nvSpPr>
          <p:cNvPr id="5" name="Arrow: Right 4"/>
          <p:cNvSpPr/>
          <p:nvPr/>
        </p:nvSpPr>
        <p:spPr>
          <a:xfrm>
            <a:off x="5470525" y="2093913"/>
            <a:ext cx="1014413" cy="1825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a-IE"/>
          </a:p>
        </p:txBody>
      </p:sp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681288"/>
            <a:ext cx="490696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Hazards of Prostate TRUS Biopsy</a:t>
            </a:r>
            <a:endParaRPr lang="ga-IE" sz="4000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09900" y="2057400"/>
            <a:ext cx="6172200" cy="4841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IE" smtClean="0"/>
              <a:t>3. 	Not patient-friendly! 	</a:t>
            </a:r>
            <a:endParaRPr lang="ga-IE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678113"/>
            <a:ext cx="4360863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Transperineal Biopsy</a:t>
            </a:r>
            <a:endParaRPr lang="ga-IE" sz="400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52650" y="2390775"/>
            <a:ext cx="6967538" cy="3395663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The patient’s perspective: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Safe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Accurate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Relatively pain-free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Knock me out Doctor!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	</a:t>
            </a:r>
            <a:r>
              <a:rPr lang="en-IE" sz="1500" dirty="0"/>
              <a:t>[GA 15-20 minutes]</a:t>
            </a:r>
            <a:endParaRPr lang="ga-IE" sz="15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Can be performed under local anaesthetic also</a:t>
            </a:r>
            <a:endParaRPr lang="ga-IE" dirty="0"/>
          </a:p>
        </p:txBody>
      </p:sp>
      <p:pic>
        <p:nvPicPr>
          <p:cNvPr id="67588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9088" y="2390775"/>
            <a:ext cx="3370262" cy="25701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20738" y="10795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IE" altLang="en-US" smtClean="0"/>
              <a:t>Case 1 – Breast Cancer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23888" y="1408113"/>
            <a:ext cx="10515600" cy="43513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54 year old, female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New painless lump left breast x 2/52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alt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Increasing in size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 err="1"/>
              <a:t>BreastCheck</a:t>
            </a:r>
            <a:r>
              <a:rPr lang="en-GB" altLang="en-US" sz="2400" dirty="0"/>
              <a:t> screening mammogram 2 years ago – Normal</a:t>
            </a:r>
            <a:endParaRPr lang="en-IE" alt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IE" alt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400" dirty="0"/>
              <a:t>Significant family history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1800" dirty="0"/>
              <a:t>1 sister out of 4 sisters, age at diagnosis – 42yo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altLang="en-US" sz="1800" dirty="0"/>
              <a:t> Mother, age at diagnosis – 54yo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smtClean="0"/>
              <a:t>Prostate MDT</a:t>
            </a:r>
            <a:endParaRPr lang="ga-IE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154238" y="2282825"/>
            <a:ext cx="3868737" cy="3216275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Members: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Radiologist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Pathologist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Urologists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Radiation Oncologist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Medical Oncologist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MDT coordinator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845175" y="2282825"/>
            <a:ext cx="4498975" cy="3216275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dirty="0"/>
              <a:t>Purpose: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Critically examine diagnostic tests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Ensure optimal standards of care applied to each case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Peer review of treatment options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IE" dirty="0"/>
              <a:t>Group expertise in complex cases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ga-IE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smtClean="0"/>
              <a:t>Prostate cancer treatment options</a:t>
            </a:r>
            <a:endParaRPr lang="ga-IE" sz="4000" smtClean="0"/>
          </a:p>
        </p:txBody>
      </p:sp>
      <p:pic>
        <p:nvPicPr>
          <p:cNvPr id="6963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149475"/>
            <a:ext cx="86836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6275"/>
            <a:ext cx="82296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IE" b="1" dirty="0"/>
              <a:t/>
            </a:r>
            <a:br>
              <a:rPr lang="en-IE" b="1" dirty="0"/>
            </a:br>
            <a:r>
              <a:rPr lang="en-IE" b="1" dirty="0"/>
              <a:t/>
            </a:r>
            <a:br>
              <a:rPr lang="en-IE" b="1" dirty="0"/>
            </a:br>
            <a:r>
              <a:rPr lang="en-IE" b="1" dirty="0"/>
              <a:t/>
            </a:r>
            <a:br>
              <a:rPr lang="en-IE" b="1" dirty="0"/>
            </a:br>
            <a:r>
              <a:rPr lang="en-IE" b="1" dirty="0"/>
              <a:t>Prostate cancer surgery in Ireland</a:t>
            </a:r>
            <a:r>
              <a:rPr lang="en-IE" sz="3600" b="1" dirty="0"/>
              <a:t/>
            </a:r>
            <a:br>
              <a:rPr lang="en-IE" sz="3600" b="1" dirty="0"/>
            </a:br>
            <a:endParaRPr lang="ga-IE" sz="36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276475"/>
            <a:ext cx="3319463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4"/>
          <p:cNvSpPr txBox="1">
            <a:spLocks noChangeArrowheads="1"/>
          </p:cNvSpPr>
          <p:nvPr/>
        </p:nvSpPr>
        <p:spPr bwMode="auto">
          <a:xfrm>
            <a:off x="1803400" y="2424113"/>
            <a:ext cx="2624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IE" b="1"/>
              <a:t>OPEN</a:t>
            </a:r>
          </a:p>
          <a:p>
            <a:pPr algn="ctr"/>
            <a:r>
              <a:rPr lang="en-IE"/>
              <a:t>Radical Retropubic Prostatectomy</a:t>
            </a:r>
          </a:p>
          <a:p>
            <a:pPr algn="ctr"/>
            <a:endParaRPr lang="en-IE"/>
          </a:p>
          <a:p>
            <a:pPr algn="ctr"/>
            <a:endParaRPr lang="ga-IE"/>
          </a:p>
        </p:txBody>
      </p:sp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7392988" y="2424113"/>
            <a:ext cx="2995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IE" b="1"/>
              <a:t>ROBOTIC</a:t>
            </a:r>
          </a:p>
          <a:p>
            <a:pPr algn="ctr"/>
            <a:r>
              <a:rPr lang="en-IE"/>
              <a:t>Robotic-Assisted Radical Prostatectomy</a:t>
            </a:r>
            <a:endParaRPr lang="ga-IE"/>
          </a:p>
        </p:txBody>
      </p:sp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2192338" y="3602038"/>
            <a:ext cx="1847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IE" b="1"/>
              <a:t>Locations:</a:t>
            </a:r>
          </a:p>
          <a:p>
            <a:pPr algn="ctr"/>
            <a:r>
              <a:rPr lang="en-IE"/>
              <a:t>Bons </a:t>
            </a:r>
          </a:p>
          <a:p>
            <a:pPr algn="ctr"/>
            <a:r>
              <a:rPr lang="en-IE"/>
              <a:t>CUH</a:t>
            </a:r>
          </a:p>
          <a:p>
            <a:pPr algn="ctr"/>
            <a:r>
              <a:rPr lang="en-IE"/>
              <a:t>MUH</a:t>
            </a:r>
            <a:endParaRPr lang="ga-IE"/>
          </a:p>
        </p:txBody>
      </p:sp>
      <p:sp>
        <p:nvSpPr>
          <p:cNvPr id="70663" name="TextBox 9"/>
          <p:cNvSpPr txBox="1">
            <a:spLocks noChangeArrowheads="1"/>
          </p:cNvSpPr>
          <p:nvPr/>
        </p:nvSpPr>
        <p:spPr bwMode="auto">
          <a:xfrm>
            <a:off x="6611938" y="360203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IE" b="1"/>
              <a:t>Locations:</a:t>
            </a:r>
          </a:p>
          <a:p>
            <a:pPr algn="ctr"/>
            <a:r>
              <a:rPr lang="en-IE"/>
              <a:t>CUH</a:t>
            </a:r>
          </a:p>
          <a:p>
            <a:pPr algn="ctr"/>
            <a:r>
              <a:rPr lang="en-IE"/>
              <a:t>Mater Private Dublin</a:t>
            </a:r>
          </a:p>
          <a:p>
            <a:pPr algn="ctr"/>
            <a:r>
              <a:rPr lang="en-IE"/>
              <a:t>The Galway Clinic</a:t>
            </a:r>
          </a:p>
          <a:p>
            <a:pPr algn="ctr"/>
            <a:r>
              <a:rPr lang="en-IE"/>
              <a:t>Beacon Hospital</a:t>
            </a:r>
          </a:p>
          <a:p>
            <a:pPr algn="ctr"/>
            <a:r>
              <a:rPr lang="en-IE"/>
              <a:t>SVPH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Prostate Radiation in 2020</a:t>
            </a:r>
            <a:endParaRPr lang="ga-IE" smtClean="0"/>
          </a:p>
        </p:txBody>
      </p:sp>
      <p:pic>
        <p:nvPicPr>
          <p:cNvPr id="716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914650"/>
            <a:ext cx="28352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9"/>
          <p:cNvSpPr txBox="1">
            <a:spLocks noChangeArrowheads="1"/>
          </p:cNvSpPr>
          <p:nvPr/>
        </p:nvSpPr>
        <p:spPr bwMode="auto">
          <a:xfrm>
            <a:off x="1811338" y="3327400"/>
            <a:ext cx="811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>
                <a:solidFill>
                  <a:schemeClr val="accent1"/>
                </a:solidFill>
              </a:rPr>
              <a:t>Rectum</a:t>
            </a:r>
            <a:endParaRPr lang="ga-IE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8489" y="3520552"/>
            <a:ext cx="71909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E" dirty="0">
                <a:highlight>
                  <a:srgbClr val="FF0000"/>
                </a:highlight>
              </a:rPr>
              <a:t>Prostate</a:t>
            </a:r>
            <a:endParaRPr lang="ga-IE" dirty="0">
              <a:highlight>
                <a:srgbClr val="FF0000"/>
              </a:highlight>
            </a:endParaRPr>
          </a:p>
        </p:txBody>
      </p:sp>
      <p:sp>
        <p:nvSpPr>
          <p:cNvPr id="13" name="Arrow: Up 12"/>
          <p:cNvSpPr/>
          <p:nvPr/>
        </p:nvSpPr>
        <p:spPr>
          <a:xfrm>
            <a:off x="3035300" y="4244975"/>
            <a:ext cx="153988" cy="10191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a-IE"/>
          </a:p>
        </p:txBody>
      </p:sp>
      <p:sp>
        <p:nvSpPr>
          <p:cNvPr id="71687" name="TextBox 13"/>
          <p:cNvSpPr txBox="1">
            <a:spLocks noChangeArrowheads="1"/>
          </p:cNvSpPr>
          <p:nvPr/>
        </p:nvSpPr>
        <p:spPr bwMode="auto">
          <a:xfrm>
            <a:off x="2622550" y="5141913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/>
              <a:t>Gel Spacer</a:t>
            </a:r>
            <a:endParaRPr lang="ga-IE"/>
          </a:p>
        </p:txBody>
      </p:sp>
      <p:pic>
        <p:nvPicPr>
          <p:cNvPr id="7168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786063"/>
            <a:ext cx="27146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4859338"/>
            <a:ext cx="14668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6"/>
          <p:cNvSpPr txBox="1">
            <a:spLocks noChangeArrowheads="1"/>
          </p:cNvSpPr>
          <p:nvPr/>
        </p:nvSpPr>
        <p:spPr bwMode="auto">
          <a:xfrm>
            <a:off x="7627938" y="2439988"/>
            <a:ext cx="2144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IE"/>
              <a:t>Fiducial Markers</a:t>
            </a:r>
            <a:endParaRPr lang="ga-IE"/>
          </a:p>
        </p:txBody>
      </p:sp>
      <p:pic>
        <p:nvPicPr>
          <p:cNvPr id="7169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714625"/>
            <a:ext cx="2794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 picture containing screenshot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0"/>
            <a:ext cx="3960812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3906838" y="6381750"/>
            <a:ext cx="41417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b="1"/>
              <a:t>Sunday Independent 12</a:t>
            </a:r>
            <a:r>
              <a:rPr lang="en-IE" b="1" baseline="30000"/>
              <a:t>th</a:t>
            </a:r>
            <a:r>
              <a:rPr lang="en-IE" b="1"/>
              <a:t> Jan 2020</a:t>
            </a:r>
            <a:endParaRPr lang="ga-IE" b="1"/>
          </a:p>
        </p:txBody>
      </p:sp>
      <p:pic>
        <p:nvPicPr>
          <p:cNvPr id="72708" name="Picture 5" descr="A close up of a logo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44450"/>
            <a:ext cx="2173287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A picture containing cat, dog, standing, playing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2492375"/>
            <a:ext cx="3049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68413"/>
          </a:xfrm>
        </p:spPr>
        <p:txBody>
          <a:bodyPr/>
          <a:lstStyle/>
          <a:p>
            <a:r>
              <a:rPr lang="en-IE" smtClean="0"/>
              <a:t>Gel spacer case</a:t>
            </a:r>
            <a:endParaRPr lang="ga-IE" smtClean="0"/>
          </a:p>
        </p:txBody>
      </p:sp>
      <p:pic>
        <p:nvPicPr>
          <p:cNvPr id="7373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76475"/>
            <a:ext cx="52197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41438"/>
          </a:xfrm>
        </p:spPr>
        <p:txBody>
          <a:bodyPr/>
          <a:lstStyle/>
          <a:p>
            <a:r>
              <a:rPr lang="en-IE" sz="4000" smtClean="0"/>
              <a:t>Stereotactic Radiation</a:t>
            </a:r>
            <a:endParaRPr lang="ga-IE" sz="4000" smtClean="0"/>
          </a:p>
        </p:txBody>
      </p:sp>
      <p:sp>
        <p:nvSpPr>
          <p:cNvPr id="74755" name="Content Placeholder 4"/>
          <p:cNvSpPr>
            <a:spLocks noGrp="1"/>
          </p:cNvSpPr>
          <p:nvPr>
            <p:ph sz="quarter" idx="13"/>
          </p:nvPr>
        </p:nvSpPr>
        <p:spPr>
          <a:xfrm>
            <a:off x="1889125" y="1916113"/>
            <a:ext cx="4999038" cy="4210050"/>
          </a:xfrm>
        </p:spPr>
        <p:txBody>
          <a:bodyPr/>
          <a:lstStyle/>
          <a:p>
            <a:r>
              <a:rPr lang="en-IE" smtClean="0"/>
              <a:t>Duration of external radiation reduced to </a:t>
            </a:r>
            <a:r>
              <a:rPr lang="en-IE" b="1" smtClean="0"/>
              <a:t>5 sessions</a:t>
            </a:r>
          </a:p>
          <a:p>
            <a:r>
              <a:rPr lang="en-IE" smtClean="0"/>
              <a:t>Alternate weekdays</a:t>
            </a:r>
          </a:p>
          <a:p>
            <a:r>
              <a:rPr lang="en-IE" smtClean="0"/>
              <a:t>Treatment sessions lasting approximately 10 minutes</a:t>
            </a:r>
            <a:endParaRPr lang="ga-IE" smtClean="0"/>
          </a:p>
          <a:p>
            <a:endParaRPr lang="ga-IE" smtClean="0"/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1700213"/>
            <a:ext cx="35464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16013"/>
          </a:xfrm>
        </p:spPr>
        <p:txBody>
          <a:bodyPr/>
          <a:lstStyle/>
          <a:p>
            <a:r>
              <a:rPr lang="en-US" smtClean="0"/>
              <a:t>Brachytherapy</a:t>
            </a:r>
          </a:p>
        </p:txBody>
      </p:sp>
      <p:pic>
        <p:nvPicPr>
          <p:cNvPr id="75779" name="Content Placeholder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3800" y="1458913"/>
            <a:ext cx="3525838" cy="2624137"/>
          </a:xfrm>
        </p:spPr>
      </p:pic>
      <p:pic>
        <p:nvPicPr>
          <p:cNvPr id="75780" name="Content Placeholder 9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3800" y="4425950"/>
            <a:ext cx="3525838" cy="1947863"/>
          </a:xfrm>
        </p:spPr>
      </p:pic>
      <p:pic>
        <p:nvPicPr>
          <p:cNvPr id="7578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425950"/>
            <a:ext cx="25193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2" descr="A picture containing person, indoor, man, kitchen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1458913"/>
            <a:ext cx="21320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96975"/>
          </a:xfrm>
        </p:spPr>
        <p:txBody>
          <a:bodyPr/>
          <a:lstStyle/>
          <a:p>
            <a:r>
              <a:rPr lang="en-US" sz="4000" b="1" smtClean="0"/>
              <a:t>Who can have brachytherapy?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b="1" dirty="0"/>
              <a:t>Combination therapy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High-risk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Gleason 8-10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hormonal therapy and external radiation</a:t>
            </a:r>
            <a:endParaRPr lang="ga-IE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7363" y="1600200"/>
            <a:ext cx="5389562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E" b="1" dirty="0"/>
              <a:t>Monotherapy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E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G3+3=6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G3+4=7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Prostate volume &lt;50cc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b="1" dirty="0"/>
              <a:t>Minimal LUTS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IE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335463"/>
            <a:ext cx="30718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4271963"/>
            <a:ext cx="2906712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 descr="Bons Newest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88913"/>
            <a:ext cx="10810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33375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74938" y="1385888"/>
            <a:ext cx="7489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APPOINTMENT CONTACT DETAILS: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Radiotherapy Department Bon Secours Hospital Cork 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College Road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Cork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021-4861100 </a:t>
            </a:r>
          </a:p>
          <a:p>
            <a:pPr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REFERRALS AND ENQUIRIES 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EMAIL: kellyp6@upmc.ie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Enquiries: Info-hccbs@upmc.edu 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Referrals: referrals@bonsecours.ie/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Healthlink</a:t>
            </a:r>
            <a:endParaRPr lang="ga-I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mtClean="0"/>
              <a:t>Triple assessment </a:t>
            </a:r>
            <a:endParaRPr lang="en-IE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275" y="1690688"/>
            <a:ext cx="7177088" cy="4351337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Clinical (S4)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 Clinically suspicious lump in left breast, 12 </a:t>
            </a:r>
            <a:r>
              <a:rPr lang="en-GB" dirty="0" err="1"/>
              <a:t>O’Clock</a:t>
            </a:r>
            <a:r>
              <a:rPr lang="en-GB" dirty="0"/>
              <a:t> position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Radiology (R5)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Radiological evidence of cancer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dirty="0"/>
              <a:t>Mammogram with </a:t>
            </a:r>
            <a:r>
              <a:rPr lang="en-GB" dirty="0" err="1"/>
              <a:t>tomosynthesis</a:t>
            </a:r>
            <a:r>
              <a:rPr lang="en-GB" dirty="0"/>
              <a:t> reconstruction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dirty="0"/>
              <a:t>Ultrasound breast and axilla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Biopsy (B5)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Invasive lobular cancer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Oestrogen receptor +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Progesterone receptor +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/>
              <a:t>Her2 receptor –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96888" y="1628775"/>
            <a:ext cx="290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altLang="en-US" sz="1800"/>
              <a:t>1</a:t>
            </a:r>
            <a:r>
              <a:rPr lang="en-IE" altLang="en-US" sz="1800" baseline="30000"/>
              <a:t>st</a:t>
            </a:r>
            <a:r>
              <a:rPr lang="en-IE" altLang="en-US" sz="1800"/>
              <a:t> step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85775" y="2814638"/>
            <a:ext cx="2909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altLang="en-US" sz="1800"/>
              <a:t>2</a:t>
            </a:r>
            <a:r>
              <a:rPr lang="en-IE" altLang="en-US" sz="1800" baseline="30000"/>
              <a:t>nd</a:t>
            </a:r>
            <a:r>
              <a:rPr lang="en-IE" altLang="en-US" sz="1800"/>
              <a:t> step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411163" y="4387850"/>
            <a:ext cx="290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E" altLang="en-US" sz="1800"/>
              <a:t>3</a:t>
            </a:r>
            <a:r>
              <a:rPr lang="en-IE" altLang="en-US" sz="1800" baseline="30000"/>
              <a:t>rd</a:t>
            </a:r>
            <a:r>
              <a:rPr lang="en-IE" altLang="en-US" sz="1800"/>
              <a:t> step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4813" y="1812925"/>
            <a:ext cx="14970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74813" y="2998788"/>
            <a:ext cx="14970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74813" y="4573588"/>
            <a:ext cx="14970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8625" y="365125"/>
            <a:ext cx="11664950" cy="1325563"/>
          </a:xfrm>
        </p:spPr>
        <p:txBody>
          <a:bodyPr/>
          <a:lstStyle/>
          <a:p>
            <a:pPr eaLnBrk="1" hangingPunct="1"/>
            <a:r>
              <a:rPr lang="en-IE" altLang="en-US" smtClean="0"/>
              <a:t>Mammogram + 3D Tomosynthesis Reconstruction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6737350" y="2032000"/>
            <a:ext cx="4616450" cy="4351338"/>
          </a:xfrm>
        </p:spPr>
        <p:txBody>
          <a:bodyPr/>
          <a:lstStyle/>
          <a:p>
            <a:pPr eaLnBrk="1" hangingPunct="1"/>
            <a:endParaRPr lang="en-IE" altLang="en-US" smtClean="0"/>
          </a:p>
          <a:p>
            <a:pPr eaLnBrk="1" hangingPunct="1"/>
            <a:r>
              <a:rPr lang="en-IE" altLang="en-US" smtClean="0"/>
              <a:t>2mm slices through breast tissue</a:t>
            </a:r>
          </a:p>
          <a:p>
            <a:pPr eaLnBrk="1" hangingPunct="1"/>
            <a:endParaRPr lang="en-IE" altLang="en-US" smtClean="0"/>
          </a:p>
          <a:p>
            <a:pPr eaLnBrk="1" hangingPunct="1"/>
            <a:r>
              <a:rPr lang="en-IE" altLang="en-US" smtClean="0"/>
              <a:t>43% increase in breast cancer detection rate</a:t>
            </a:r>
          </a:p>
          <a:p>
            <a:pPr eaLnBrk="1" hangingPunct="1"/>
            <a:endParaRPr lang="en-IE" altLang="en-US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Digital Breast Tomosynthesis | UW Health | Madison, W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383" y="2204720"/>
            <a:ext cx="5524500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Wide Local Excision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/>
          <a:srcRect l="36681" t="38126" r="46445" b="34375"/>
          <a:stretch>
            <a:fillRect/>
          </a:stretch>
        </p:blipFill>
        <p:spPr bwMode="auto">
          <a:xfrm>
            <a:off x="4102100" y="1991995"/>
            <a:ext cx="3987800" cy="365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 smtClean="0"/>
              <a:t>Sentinel Lymph Node Biopsy</a:t>
            </a:r>
          </a:p>
        </p:txBody>
      </p:sp>
      <p:pic>
        <p:nvPicPr>
          <p:cNvPr id="18434" name="Picture 2" descr="Webpathology.com: A Collection of Surgical Pathology Images"/>
          <p:cNvPicPr>
            <a:picLocks noChangeAspect="1" noChangeArrowheads="1"/>
          </p:cNvPicPr>
          <p:nvPr/>
        </p:nvPicPr>
        <p:blipFill rotWithShape="1">
          <a:blip r:embed="rId2"/>
          <a:srcRect l="4129" t="14344" r="5641" b="14037"/>
          <a:stretch/>
        </p:blipFill>
        <p:spPr bwMode="auto">
          <a:xfrm>
            <a:off x="6262688" y="2392363"/>
            <a:ext cx="4600575" cy="274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 rotWithShape="1">
          <a:blip r:embed="rId3"/>
          <a:srcRect l="31027" t="17406" r="22223" b="11906"/>
          <a:stretch/>
        </p:blipFill>
        <p:spPr bwMode="auto">
          <a:xfrm>
            <a:off x="942975" y="2236788"/>
            <a:ext cx="38227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238" y="5735638"/>
            <a:ext cx="165735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Words>1098</Words>
  <Application>Microsoft Office PowerPoint</Application>
  <PresentationFormat>Custom</PresentationFormat>
  <Paragraphs>333</Paragraphs>
  <Slides>59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Calibri</vt:lpstr>
      <vt:lpstr>Arial</vt:lpstr>
      <vt:lpstr>Calibri Light</vt:lpstr>
      <vt:lpstr>Times New Roman</vt:lpstr>
      <vt:lpstr>Office Theme</vt:lpstr>
      <vt:lpstr>Advances in General Surgery </vt:lpstr>
      <vt:lpstr>My Background</vt:lpstr>
      <vt:lpstr>Practice overview</vt:lpstr>
      <vt:lpstr>Cases</vt:lpstr>
      <vt:lpstr>Case 1 – Breast Cancer </vt:lpstr>
      <vt:lpstr>Triple assessment </vt:lpstr>
      <vt:lpstr>Mammogram + 3D Tomosynthesis Reconstruction</vt:lpstr>
      <vt:lpstr>Wide Local Excision</vt:lpstr>
      <vt:lpstr>Sentinel Lymph Node Biopsy</vt:lpstr>
      <vt:lpstr>Oncoplastics – Fat grafting/Lipo-filling</vt:lpstr>
      <vt:lpstr>Family History</vt:lpstr>
      <vt:lpstr>PowerPoint Presentation</vt:lpstr>
      <vt:lpstr>PowerPoint Presentation</vt:lpstr>
      <vt:lpstr>Case 2 – Thyroid nodule</vt:lpstr>
      <vt:lpstr>Triple assessment</vt:lpstr>
      <vt:lpstr>PowerPoint Presentation</vt:lpstr>
      <vt:lpstr>PowerPoint Presentation</vt:lpstr>
      <vt:lpstr>Treatment</vt:lpstr>
      <vt:lpstr>New technique – ‘Scarless’ Thyroidectomy</vt:lpstr>
      <vt:lpstr>Case 3 – Acute appendicitis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messages…</vt:lpstr>
      <vt:lpstr>PowerPoint Presentation</vt:lpstr>
      <vt:lpstr>Prostate cancer diagnosis and treatment in 2020</vt:lpstr>
      <vt:lpstr>Topics</vt:lpstr>
      <vt:lpstr>ERSPC European Screening Trial</vt:lpstr>
      <vt:lpstr>ERSPC European Screening Trial</vt:lpstr>
      <vt:lpstr>ERSPC European Screening Trial</vt:lpstr>
      <vt:lpstr>ERSPC European Screening Trial</vt:lpstr>
      <vt:lpstr>PowerPoint Presentation</vt:lpstr>
      <vt:lpstr>PowerPoint Presentation</vt:lpstr>
      <vt:lpstr>PowerPoint Presentation</vt:lpstr>
      <vt:lpstr>What about men outside of 50-70 year age range?</vt:lpstr>
      <vt:lpstr>What about men outside of 50-70 year age range?</vt:lpstr>
      <vt:lpstr>Diagnostic pathway has changed</vt:lpstr>
      <vt:lpstr>NICE guidance 2019:  offer pre-biopsy MRI to all</vt:lpstr>
      <vt:lpstr>Should I order a prostate MRI in GP?</vt:lpstr>
      <vt:lpstr>Advantages to MRI</vt:lpstr>
      <vt:lpstr>PI-RADS score  determines the likelihood of clinically significant prostate cancer</vt:lpstr>
      <vt:lpstr>Biopsy has changed</vt:lpstr>
      <vt:lpstr>Hazards of Prostate TRUS Biopsy</vt:lpstr>
      <vt:lpstr>Hazards of Prostate TRUS Biopsy</vt:lpstr>
      <vt:lpstr>Hazards of Prostate TRUS Biopsy</vt:lpstr>
      <vt:lpstr>Transperineal Biopsy</vt:lpstr>
      <vt:lpstr>Prostate MDT</vt:lpstr>
      <vt:lpstr>Prostate cancer treatment options</vt:lpstr>
      <vt:lpstr>   Prostate cancer surgery in Ireland </vt:lpstr>
      <vt:lpstr>Prostate Radiation in 2020</vt:lpstr>
      <vt:lpstr>PowerPoint Presentation</vt:lpstr>
      <vt:lpstr>Gel spacer case</vt:lpstr>
      <vt:lpstr>Stereotactic Radiation</vt:lpstr>
      <vt:lpstr>Brachytherapy</vt:lpstr>
      <vt:lpstr>Who can have brachytherapy?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General Surgery</dc:title>
  <dc:creator>Microsoft account</dc:creator>
  <cp:lastModifiedBy>Karina Healy</cp:lastModifiedBy>
  <cp:revision>35</cp:revision>
  <dcterms:created xsi:type="dcterms:W3CDTF">2020-09-03T07:50:07Z</dcterms:created>
  <dcterms:modified xsi:type="dcterms:W3CDTF">2020-09-08T10:06:21Z</dcterms:modified>
</cp:coreProperties>
</file>