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1" r:id="rId1"/>
    <p:sldMasterId id="2147483772" r:id="rId2"/>
  </p:sldMasterIdLst>
  <p:notesMasterIdLst>
    <p:notesMasterId r:id="rId33"/>
  </p:notes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70" r:id="rId14"/>
    <p:sldId id="272" r:id="rId15"/>
    <p:sldId id="271" r:id="rId16"/>
    <p:sldId id="268" r:id="rId17"/>
    <p:sldId id="269" r:id="rId18"/>
    <p:sldId id="262" r:id="rId19"/>
    <p:sldId id="281" r:id="rId20"/>
    <p:sldId id="282" r:id="rId21"/>
    <p:sldId id="283" r:id="rId22"/>
    <p:sldId id="284" r:id="rId23"/>
    <p:sldId id="285" r:id="rId24"/>
    <p:sldId id="286" r:id="rId25"/>
    <p:sldId id="294" r:id="rId26"/>
    <p:sldId id="287" r:id="rId27"/>
    <p:sldId id="289" r:id="rId28"/>
    <p:sldId id="297" r:id="rId29"/>
    <p:sldId id="299" r:id="rId30"/>
    <p:sldId id="298" r:id="rId31"/>
    <p:sldId id="30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22"/>
    <p:restoredTop sz="94705"/>
  </p:normalViewPr>
  <p:slideViewPr>
    <p:cSldViewPr snapToGrid="0" snapToObjects="1">
      <p:cViewPr varScale="1">
        <p:scale>
          <a:sx n="111" d="100"/>
          <a:sy n="111" d="100"/>
        </p:scale>
        <p:origin x="-360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3F1FA9-0827-4338-AFF0-B510932EF06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473F2C3-1AA4-49B9-A0E8-0D58D6928CFA}">
      <dgm:prSet/>
      <dgm:spPr/>
      <dgm:t>
        <a:bodyPr/>
        <a:lstStyle/>
        <a:p>
          <a:r>
            <a:rPr lang="en-US" dirty="0"/>
            <a:t>Non-invasive cardiology</a:t>
          </a:r>
        </a:p>
      </dgm:t>
    </dgm:pt>
    <dgm:pt modelId="{770A0044-935B-4212-910A-190E31270AFD}" type="parTrans" cxnId="{5050EB2D-56E2-4B8C-B462-0A10B126F4AA}">
      <dgm:prSet/>
      <dgm:spPr/>
      <dgm:t>
        <a:bodyPr/>
        <a:lstStyle/>
        <a:p>
          <a:endParaRPr lang="en-US"/>
        </a:p>
      </dgm:t>
    </dgm:pt>
    <dgm:pt modelId="{8C4CFFDD-7AB5-43C6-A00E-57C1673434A7}" type="sibTrans" cxnId="{5050EB2D-56E2-4B8C-B462-0A10B126F4AA}">
      <dgm:prSet/>
      <dgm:spPr/>
      <dgm:t>
        <a:bodyPr/>
        <a:lstStyle/>
        <a:p>
          <a:endParaRPr lang="en-US"/>
        </a:p>
      </dgm:t>
    </dgm:pt>
    <dgm:pt modelId="{8309C3D4-F6AF-49D0-8A57-1AEA4B70A919}">
      <dgm:prSet/>
      <dgm:spPr/>
      <dgm:t>
        <a:bodyPr/>
        <a:lstStyle/>
        <a:p>
          <a:r>
            <a:rPr lang="en-US"/>
            <a:t>Cardiovascular imaging</a:t>
          </a:r>
        </a:p>
      </dgm:t>
    </dgm:pt>
    <dgm:pt modelId="{A5905784-8B2D-4C2D-B32B-C199DBCD9672}" type="parTrans" cxnId="{5A20E060-AE5F-49FC-A30A-C4CE0C384BEE}">
      <dgm:prSet/>
      <dgm:spPr/>
      <dgm:t>
        <a:bodyPr/>
        <a:lstStyle/>
        <a:p>
          <a:endParaRPr lang="en-US"/>
        </a:p>
      </dgm:t>
    </dgm:pt>
    <dgm:pt modelId="{8F7A6729-4CE7-4620-852C-29F3FA1BDC31}" type="sibTrans" cxnId="{5A20E060-AE5F-49FC-A30A-C4CE0C384BEE}">
      <dgm:prSet/>
      <dgm:spPr/>
      <dgm:t>
        <a:bodyPr/>
        <a:lstStyle/>
        <a:p>
          <a:endParaRPr lang="en-US"/>
        </a:p>
      </dgm:t>
    </dgm:pt>
    <dgm:pt modelId="{2D2F99BD-F5F8-4814-8037-CE7194EA97E5}">
      <dgm:prSet/>
      <dgm:spPr/>
      <dgm:t>
        <a:bodyPr/>
        <a:lstStyle/>
        <a:p>
          <a:r>
            <a:rPr lang="en-US"/>
            <a:t>Interventional cardiology</a:t>
          </a:r>
        </a:p>
      </dgm:t>
    </dgm:pt>
    <dgm:pt modelId="{082DDD2F-7BC5-4B05-B168-56919CF0D900}" type="parTrans" cxnId="{F479A343-C834-4315-9468-A77B0F6B8F7C}">
      <dgm:prSet/>
      <dgm:spPr/>
      <dgm:t>
        <a:bodyPr/>
        <a:lstStyle/>
        <a:p>
          <a:endParaRPr lang="en-US"/>
        </a:p>
      </dgm:t>
    </dgm:pt>
    <dgm:pt modelId="{9C693BC0-9C30-4E91-9341-7502080702C3}" type="sibTrans" cxnId="{F479A343-C834-4315-9468-A77B0F6B8F7C}">
      <dgm:prSet/>
      <dgm:spPr/>
      <dgm:t>
        <a:bodyPr/>
        <a:lstStyle/>
        <a:p>
          <a:endParaRPr lang="en-US"/>
        </a:p>
      </dgm:t>
    </dgm:pt>
    <dgm:pt modelId="{6BA789F5-A7BC-4638-B146-24C755510CB4}">
      <dgm:prSet/>
      <dgm:spPr/>
      <dgm:t>
        <a:bodyPr/>
        <a:lstStyle/>
        <a:p>
          <a:r>
            <a:rPr lang="en-US"/>
            <a:t>Electrophysiology</a:t>
          </a:r>
        </a:p>
      </dgm:t>
    </dgm:pt>
    <dgm:pt modelId="{334F85C8-DE31-48EB-9B5D-B70F6A99C42C}" type="parTrans" cxnId="{AF0E9B9C-8234-4CD5-98A9-55449522C9D3}">
      <dgm:prSet/>
      <dgm:spPr/>
      <dgm:t>
        <a:bodyPr/>
        <a:lstStyle/>
        <a:p>
          <a:endParaRPr lang="en-US"/>
        </a:p>
      </dgm:t>
    </dgm:pt>
    <dgm:pt modelId="{D4A7D3AB-C565-44CB-A209-A57047197BA9}" type="sibTrans" cxnId="{AF0E9B9C-8234-4CD5-98A9-55449522C9D3}">
      <dgm:prSet/>
      <dgm:spPr/>
      <dgm:t>
        <a:bodyPr/>
        <a:lstStyle/>
        <a:p>
          <a:endParaRPr lang="en-US"/>
        </a:p>
      </dgm:t>
    </dgm:pt>
    <dgm:pt modelId="{74CFD713-AEF3-BF41-97CA-4A4F0A08BDDD}" type="pres">
      <dgm:prSet presAssocID="{A23F1FA9-0827-4338-AFF0-B510932EF06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E"/>
        </a:p>
      </dgm:t>
    </dgm:pt>
    <dgm:pt modelId="{EB5D157B-686E-4049-9F5F-05BCEC1333A2}" type="pres">
      <dgm:prSet presAssocID="{D473F2C3-1AA4-49B9-A0E8-0D58D6928CFA}" presName="hierRoot1" presStyleCnt="0"/>
      <dgm:spPr/>
    </dgm:pt>
    <dgm:pt modelId="{C60532BC-3A89-6B44-A338-B062EA48F6C9}" type="pres">
      <dgm:prSet presAssocID="{D473F2C3-1AA4-49B9-A0E8-0D58D6928CFA}" presName="composite" presStyleCnt="0"/>
      <dgm:spPr/>
    </dgm:pt>
    <dgm:pt modelId="{E7103965-25CC-5340-88EC-31ABBECDFA8F}" type="pres">
      <dgm:prSet presAssocID="{D473F2C3-1AA4-49B9-A0E8-0D58D6928CFA}" presName="background" presStyleLbl="node0" presStyleIdx="0" presStyleCnt="4"/>
      <dgm:spPr/>
    </dgm:pt>
    <dgm:pt modelId="{88C6EA65-B630-E043-9598-7C13569AD770}" type="pres">
      <dgm:prSet presAssocID="{D473F2C3-1AA4-49B9-A0E8-0D58D6928CFA}" presName="text" presStyleLbl="fgAcc0" presStyleIdx="0" presStyleCnt="4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DA715BAE-C223-2341-81B7-C4B6699612F3}" type="pres">
      <dgm:prSet presAssocID="{D473F2C3-1AA4-49B9-A0E8-0D58D6928CFA}" presName="hierChild2" presStyleCnt="0"/>
      <dgm:spPr/>
    </dgm:pt>
    <dgm:pt modelId="{292D799A-7A13-5142-BD02-10E0CD93A9D9}" type="pres">
      <dgm:prSet presAssocID="{8309C3D4-F6AF-49D0-8A57-1AEA4B70A919}" presName="hierRoot1" presStyleCnt="0"/>
      <dgm:spPr/>
    </dgm:pt>
    <dgm:pt modelId="{6D84A899-C603-7A4A-A3EE-DDAA44928D14}" type="pres">
      <dgm:prSet presAssocID="{8309C3D4-F6AF-49D0-8A57-1AEA4B70A919}" presName="composite" presStyleCnt="0"/>
      <dgm:spPr/>
    </dgm:pt>
    <dgm:pt modelId="{D965D399-C676-BF4C-9C81-1F483E88A2ED}" type="pres">
      <dgm:prSet presAssocID="{8309C3D4-F6AF-49D0-8A57-1AEA4B70A919}" presName="background" presStyleLbl="node0" presStyleIdx="1" presStyleCnt="4"/>
      <dgm:spPr/>
    </dgm:pt>
    <dgm:pt modelId="{EFDCFFE3-A093-B945-9B6E-0428451AABB1}" type="pres">
      <dgm:prSet presAssocID="{8309C3D4-F6AF-49D0-8A57-1AEA4B70A919}" presName="text" presStyleLbl="fgAcc0" presStyleIdx="1" presStyleCnt="4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2EC26D23-5B01-5A4A-989F-DACDD8E6F238}" type="pres">
      <dgm:prSet presAssocID="{8309C3D4-F6AF-49D0-8A57-1AEA4B70A919}" presName="hierChild2" presStyleCnt="0"/>
      <dgm:spPr/>
    </dgm:pt>
    <dgm:pt modelId="{6DF0A4E7-8A21-D546-AC45-A56A3681A43A}" type="pres">
      <dgm:prSet presAssocID="{2D2F99BD-F5F8-4814-8037-CE7194EA97E5}" presName="hierRoot1" presStyleCnt="0"/>
      <dgm:spPr/>
    </dgm:pt>
    <dgm:pt modelId="{2088136E-9733-F642-906E-10543D697A41}" type="pres">
      <dgm:prSet presAssocID="{2D2F99BD-F5F8-4814-8037-CE7194EA97E5}" presName="composite" presStyleCnt="0"/>
      <dgm:spPr/>
    </dgm:pt>
    <dgm:pt modelId="{91CA86E4-E9FE-7846-9F8A-1B8A92FD8E2D}" type="pres">
      <dgm:prSet presAssocID="{2D2F99BD-F5F8-4814-8037-CE7194EA97E5}" presName="background" presStyleLbl="node0" presStyleIdx="2" presStyleCnt="4"/>
      <dgm:spPr/>
    </dgm:pt>
    <dgm:pt modelId="{1C2DBBAA-5119-C44C-A06D-4F22C49465E5}" type="pres">
      <dgm:prSet presAssocID="{2D2F99BD-F5F8-4814-8037-CE7194EA97E5}" presName="text" presStyleLbl="fgAcc0" presStyleIdx="2" presStyleCnt="4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F3488A66-099D-F64C-99F5-B621861ECE4A}" type="pres">
      <dgm:prSet presAssocID="{2D2F99BD-F5F8-4814-8037-CE7194EA97E5}" presName="hierChild2" presStyleCnt="0"/>
      <dgm:spPr/>
    </dgm:pt>
    <dgm:pt modelId="{772FE1E0-90EB-594E-BDD9-4876005538F3}" type="pres">
      <dgm:prSet presAssocID="{6BA789F5-A7BC-4638-B146-24C755510CB4}" presName="hierRoot1" presStyleCnt="0"/>
      <dgm:spPr/>
    </dgm:pt>
    <dgm:pt modelId="{61B01C34-B1BB-E940-BDF4-0E48AEA12664}" type="pres">
      <dgm:prSet presAssocID="{6BA789F5-A7BC-4638-B146-24C755510CB4}" presName="composite" presStyleCnt="0"/>
      <dgm:spPr/>
    </dgm:pt>
    <dgm:pt modelId="{18C511F9-C0E3-A841-8550-3E6FB0C2A19C}" type="pres">
      <dgm:prSet presAssocID="{6BA789F5-A7BC-4638-B146-24C755510CB4}" presName="background" presStyleLbl="node0" presStyleIdx="3" presStyleCnt="4"/>
      <dgm:spPr/>
    </dgm:pt>
    <dgm:pt modelId="{696029EE-3B6F-7B4A-A1FF-C78C51B30BD5}" type="pres">
      <dgm:prSet presAssocID="{6BA789F5-A7BC-4638-B146-24C755510CB4}" presName="text" presStyleLbl="fgAcc0" presStyleIdx="3" presStyleCnt="4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8FBA2A9C-85F7-F74C-8B39-C5EB6678B812}" type="pres">
      <dgm:prSet presAssocID="{6BA789F5-A7BC-4638-B146-24C755510CB4}" presName="hierChild2" presStyleCnt="0"/>
      <dgm:spPr/>
    </dgm:pt>
  </dgm:ptLst>
  <dgm:cxnLst>
    <dgm:cxn modelId="{24A849C1-DB38-7C47-B7D9-A2395ED7BECF}" type="presOf" srcId="{A23F1FA9-0827-4338-AFF0-B510932EF068}" destId="{74CFD713-AEF3-BF41-97CA-4A4F0A08BDDD}" srcOrd="0" destOrd="0" presId="urn:microsoft.com/office/officeart/2005/8/layout/hierarchy1"/>
    <dgm:cxn modelId="{5A20E060-AE5F-49FC-A30A-C4CE0C384BEE}" srcId="{A23F1FA9-0827-4338-AFF0-B510932EF068}" destId="{8309C3D4-F6AF-49D0-8A57-1AEA4B70A919}" srcOrd="1" destOrd="0" parTransId="{A5905784-8B2D-4C2D-B32B-C199DBCD9672}" sibTransId="{8F7A6729-4CE7-4620-852C-29F3FA1BDC31}"/>
    <dgm:cxn modelId="{AF0E9B9C-8234-4CD5-98A9-55449522C9D3}" srcId="{A23F1FA9-0827-4338-AFF0-B510932EF068}" destId="{6BA789F5-A7BC-4638-B146-24C755510CB4}" srcOrd="3" destOrd="0" parTransId="{334F85C8-DE31-48EB-9B5D-B70F6A99C42C}" sibTransId="{D4A7D3AB-C565-44CB-A209-A57047197BA9}"/>
    <dgm:cxn modelId="{0B6C34CC-12E9-DE47-A3E0-FB0150BE9C46}" type="presOf" srcId="{D473F2C3-1AA4-49B9-A0E8-0D58D6928CFA}" destId="{88C6EA65-B630-E043-9598-7C13569AD770}" srcOrd="0" destOrd="0" presId="urn:microsoft.com/office/officeart/2005/8/layout/hierarchy1"/>
    <dgm:cxn modelId="{3B649325-96F5-2049-8D70-7D6FBA190115}" type="presOf" srcId="{2D2F99BD-F5F8-4814-8037-CE7194EA97E5}" destId="{1C2DBBAA-5119-C44C-A06D-4F22C49465E5}" srcOrd="0" destOrd="0" presId="urn:microsoft.com/office/officeart/2005/8/layout/hierarchy1"/>
    <dgm:cxn modelId="{1359DDD9-2EC7-224B-91E8-B4553DF2D18D}" type="presOf" srcId="{6BA789F5-A7BC-4638-B146-24C755510CB4}" destId="{696029EE-3B6F-7B4A-A1FF-C78C51B30BD5}" srcOrd="0" destOrd="0" presId="urn:microsoft.com/office/officeart/2005/8/layout/hierarchy1"/>
    <dgm:cxn modelId="{5050EB2D-56E2-4B8C-B462-0A10B126F4AA}" srcId="{A23F1FA9-0827-4338-AFF0-B510932EF068}" destId="{D473F2C3-1AA4-49B9-A0E8-0D58D6928CFA}" srcOrd="0" destOrd="0" parTransId="{770A0044-935B-4212-910A-190E31270AFD}" sibTransId="{8C4CFFDD-7AB5-43C6-A00E-57C1673434A7}"/>
    <dgm:cxn modelId="{FD31036A-77F2-4E4F-ACAE-C563314CB7D3}" type="presOf" srcId="{8309C3D4-F6AF-49D0-8A57-1AEA4B70A919}" destId="{EFDCFFE3-A093-B945-9B6E-0428451AABB1}" srcOrd="0" destOrd="0" presId="urn:microsoft.com/office/officeart/2005/8/layout/hierarchy1"/>
    <dgm:cxn modelId="{F479A343-C834-4315-9468-A77B0F6B8F7C}" srcId="{A23F1FA9-0827-4338-AFF0-B510932EF068}" destId="{2D2F99BD-F5F8-4814-8037-CE7194EA97E5}" srcOrd="2" destOrd="0" parTransId="{082DDD2F-7BC5-4B05-B168-56919CF0D900}" sibTransId="{9C693BC0-9C30-4E91-9341-7502080702C3}"/>
    <dgm:cxn modelId="{285ECA03-53B8-AB4A-9B6A-B949D5833CA5}" type="presParOf" srcId="{74CFD713-AEF3-BF41-97CA-4A4F0A08BDDD}" destId="{EB5D157B-686E-4049-9F5F-05BCEC1333A2}" srcOrd="0" destOrd="0" presId="urn:microsoft.com/office/officeart/2005/8/layout/hierarchy1"/>
    <dgm:cxn modelId="{3687E2AF-7B07-C442-9D26-674DD7E992E5}" type="presParOf" srcId="{EB5D157B-686E-4049-9F5F-05BCEC1333A2}" destId="{C60532BC-3A89-6B44-A338-B062EA48F6C9}" srcOrd="0" destOrd="0" presId="urn:microsoft.com/office/officeart/2005/8/layout/hierarchy1"/>
    <dgm:cxn modelId="{EF26F4ED-8CD4-4146-A105-6F2D0F10ACAD}" type="presParOf" srcId="{C60532BC-3A89-6B44-A338-B062EA48F6C9}" destId="{E7103965-25CC-5340-88EC-31ABBECDFA8F}" srcOrd="0" destOrd="0" presId="urn:microsoft.com/office/officeart/2005/8/layout/hierarchy1"/>
    <dgm:cxn modelId="{611F47F3-764A-9D45-80C5-D1EBFB800B69}" type="presParOf" srcId="{C60532BC-3A89-6B44-A338-B062EA48F6C9}" destId="{88C6EA65-B630-E043-9598-7C13569AD770}" srcOrd="1" destOrd="0" presId="urn:microsoft.com/office/officeart/2005/8/layout/hierarchy1"/>
    <dgm:cxn modelId="{31824413-A81F-9342-941A-A9B64097515A}" type="presParOf" srcId="{EB5D157B-686E-4049-9F5F-05BCEC1333A2}" destId="{DA715BAE-C223-2341-81B7-C4B6699612F3}" srcOrd="1" destOrd="0" presId="urn:microsoft.com/office/officeart/2005/8/layout/hierarchy1"/>
    <dgm:cxn modelId="{4615BA9D-AC29-A848-B083-FFDEE324176D}" type="presParOf" srcId="{74CFD713-AEF3-BF41-97CA-4A4F0A08BDDD}" destId="{292D799A-7A13-5142-BD02-10E0CD93A9D9}" srcOrd="1" destOrd="0" presId="urn:microsoft.com/office/officeart/2005/8/layout/hierarchy1"/>
    <dgm:cxn modelId="{2B1FAD3A-1A78-5742-B69C-A2CBFB8F1B51}" type="presParOf" srcId="{292D799A-7A13-5142-BD02-10E0CD93A9D9}" destId="{6D84A899-C603-7A4A-A3EE-DDAA44928D14}" srcOrd="0" destOrd="0" presId="urn:microsoft.com/office/officeart/2005/8/layout/hierarchy1"/>
    <dgm:cxn modelId="{A1E1DDA0-426B-9A41-9B45-1332528A9CE2}" type="presParOf" srcId="{6D84A899-C603-7A4A-A3EE-DDAA44928D14}" destId="{D965D399-C676-BF4C-9C81-1F483E88A2ED}" srcOrd="0" destOrd="0" presId="urn:microsoft.com/office/officeart/2005/8/layout/hierarchy1"/>
    <dgm:cxn modelId="{8F737679-3710-C34F-BCAC-2181420B9972}" type="presParOf" srcId="{6D84A899-C603-7A4A-A3EE-DDAA44928D14}" destId="{EFDCFFE3-A093-B945-9B6E-0428451AABB1}" srcOrd="1" destOrd="0" presId="urn:microsoft.com/office/officeart/2005/8/layout/hierarchy1"/>
    <dgm:cxn modelId="{599AD9F6-4B1A-BE4B-849C-4D4E58C679D0}" type="presParOf" srcId="{292D799A-7A13-5142-BD02-10E0CD93A9D9}" destId="{2EC26D23-5B01-5A4A-989F-DACDD8E6F238}" srcOrd="1" destOrd="0" presId="urn:microsoft.com/office/officeart/2005/8/layout/hierarchy1"/>
    <dgm:cxn modelId="{33327016-1EA8-4E45-9634-324A8D1B3E2B}" type="presParOf" srcId="{74CFD713-AEF3-BF41-97CA-4A4F0A08BDDD}" destId="{6DF0A4E7-8A21-D546-AC45-A56A3681A43A}" srcOrd="2" destOrd="0" presId="urn:microsoft.com/office/officeart/2005/8/layout/hierarchy1"/>
    <dgm:cxn modelId="{A5CD3F6F-4DAB-7A40-AD17-0337CB02BDB6}" type="presParOf" srcId="{6DF0A4E7-8A21-D546-AC45-A56A3681A43A}" destId="{2088136E-9733-F642-906E-10543D697A41}" srcOrd="0" destOrd="0" presId="urn:microsoft.com/office/officeart/2005/8/layout/hierarchy1"/>
    <dgm:cxn modelId="{2F5B6E69-E7A0-694B-A8BB-2DCAAA5FBF9B}" type="presParOf" srcId="{2088136E-9733-F642-906E-10543D697A41}" destId="{91CA86E4-E9FE-7846-9F8A-1B8A92FD8E2D}" srcOrd="0" destOrd="0" presId="urn:microsoft.com/office/officeart/2005/8/layout/hierarchy1"/>
    <dgm:cxn modelId="{6BF0350E-6807-7449-BBC0-32292FD2DD28}" type="presParOf" srcId="{2088136E-9733-F642-906E-10543D697A41}" destId="{1C2DBBAA-5119-C44C-A06D-4F22C49465E5}" srcOrd="1" destOrd="0" presId="urn:microsoft.com/office/officeart/2005/8/layout/hierarchy1"/>
    <dgm:cxn modelId="{465380B4-0D93-EC4F-A015-BE12EE893465}" type="presParOf" srcId="{6DF0A4E7-8A21-D546-AC45-A56A3681A43A}" destId="{F3488A66-099D-F64C-99F5-B621861ECE4A}" srcOrd="1" destOrd="0" presId="urn:microsoft.com/office/officeart/2005/8/layout/hierarchy1"/>
    <dgm:cxn modelId="{5665D5D4-A213-F440-BCDA-5954ADEDEBC2}" type="presParOf" srcId="{74CFD713-AEF3-BF41-97CA-4A4F0A08BDDD}" destId="{772FE1E0-90EB-594E-BDD9-4876005538F3}" srcOrd="3" destOrd="0" presId="urn:microsoft.com/office/officeart/2005/8/layout/hierarchy1"/>
    <dgm:cxn modelId="{72F9C534-7F0E-2543-99E3-90F541A4E03A}" type="presParOf" srcId="{772FE1E0-90EB-594E-BDD9-4876005538F3}" destId="{61B01C34-B1BB-E940-BDF4-0E48AEA12664}" srcOrd="0" destOrd="0" presId="urn:microsoft.com/office/officeart/2005/8/layout/hierarchy1"/>
    <dgm:cxn modelId="{165B75D3-CB9B-B246-B225-46C6D5BB79A8}" type="presParOf" srcId="{61B01C34-B1BB-E940-BDF4-0E48AEA12664}" destId="{18C511F9-C0E3-A841-8550-3E6FB0C2A19C}" srcOrd="0" destOrd="0" presId="urn:microsoft.com/office/officeart/2005/8/layout/hierarchy1"/>
    <dgm:cxn modelId="{DE7452B6-2149-2748-A2D5-64060E53062B}" type="presParOf" srcId="{61B01C34-B1BB-E940-BDF4-0E48AEA12664}" destId="{696029EE-3B6F-7B4A-A1FF-C78C51B30BD5}" srcOrd="1" destOrd="0" presId="urn:microsoft.com/office/officeart/2005/8/layout/hierarchy1"/>
    <dgm:cxn modelId="{231CE7C6-E951-7E4B-BC83-0C52EFADF102}" type="presParOf" srcId="{772FE1E0-90EB-594E-BDD9-4876005538F3}" destId="{8FBA2A9C-85F7-F74C-8B39-C5EB6678B81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9712F6-CF0C-42EE-AEF1-47AA1E96A325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7659F4A-48A1-4F35-9EDB-E1E710D519EF}">
      <dgm:prSet/>
      <dgm:spPr/>
      <dgm:t>
        <a:bodyPr/>
        <a:lstStyle/>
        <a:p>
          <a:r>
            <a:rPr lang="en-US"/>
            <a:t>Exercise stress testing</a:t>
          </a:r>
        </a:p>
      </dgm:t>
    </dgm:pt>
    <dgm:pt modelId="{B966AADC-4941-4855-A5BB-42DAEBCA9710}" type="parTrans" cxnId="{FF6B9490-AD45-4D08-AFA0-AEFC0B13507D}">
      <dgm:prSet/>
      <dgm:spPr/>
      <dgm:t>
        <a:bodyPr/>
        <a:lstStyle/>
        <a:p>
          <a:endParaRPr lang="en-US"/>
        </a:p>
      </dgm:t>
    </dgm:pt>
    <dgm:pt modelId="{759F24D2-D035-414C-B6EF-51E680C8C6E0}" type="sibTrans" cxnId="{FF6B9490-AD45-4D08-AFA0-AEFC0B13507D}">
      <dgm:prSet/>
      <dgm:spPr/>
      <dgm:t>
        <a:bodyPr/>
        <a:lstStyle/>
        <a:p>
          <a:endParaRPr lang="en-US"/>
        </a:p>
      </dgm:t>
    </dgm:pt>
    <dgm:pt modelId="{A3E4ED5B-076E-4FB1-9AFB-B74DAD7172B9}">
      <dgm:prSet/>
      <dgm:spPr/>
      <dgm:t>
        <a:bodyPr/>
        <a:lstStyle/>
        <a:p>
          <a:r>
            <a:rPr lang="en-US"/>
            <a:t>Holter monitor</a:t>
          </a:r>
        </a:p>
      </dgm:t>
    </dgm:pt>
    <dgm:pt modelId="{F8225821-36CE-463E-B38C-A512A915852F}" type="parTrans" cxnId="{C35DAE32-F2D3-48D3-8ACC-DF3F14F55652}">
      <dgm:prSet/>
      <dgm:spPr/>
      <dgm:t>
        <a:bodyPr/>
        <a:lstStyle/>
        <a:p>
          <a:endParaRPr lang="en-US"/>
        </a:p>
      </dgm:t>
    </dgm:pt>
    <dgm:pt modelId="{C061A1F1-7E6D-4D3C-B6C4-F933A890D52F}" type="sibTrans" cxnId="{C35DAE32-F2D3-48D3-8ACC-DF3F14F55652}">
      <dgm:prSet/>
      <dgm:spPr/>
      <dgm:t>
        <a:bodyPr/>
        <a:lstStyle/>
        <a:p>
          <a:endParaRPr lang="en-US"/>
        </a:p>
      </dgm:t>
    </dgm:pt>
    <dgm:pt modelId="{F7D3A694-2F73-4BA4-BF8F-80D761ACB716}">
      <dgm:prSet/>
      <dgm:spPr/>
      <dgm:t>
        <a:bodyPr/>
        <a:lstStyle/>
        <a:p>
          <a:r>
            <a:rPr lang="en-US"/>
            <a:t>24-hour blood pressure monitor</a:t>
          </a:r>
        </a:p>
      </dgm:t>
    </dgm:pt>
    <dgm:pt modelId="{1BB8C680-4706-443B-B252-3D64A12FC30F}" type="parTrans" cxnId="{0AE9EF00-B0F9-4923-BCB3-59EF0AEE30B2}">
      <dgm:prSet/>
      <dgm:spPr/>
      <dgm:t>
        <a:bodyPr/>
        <a:lstStyle/>
        <a:p>
          <a:endParaRPr lang="en-US"/>
        </a:p>
      </dgm:t>
    </dgm:pt>
    <dgm:pt modelId="{2C2EFC14-BA0A-4ECF-91BF-83A64B04F517}" type="sibTrans" cxnId="{0AE9EF00-B0F9-4923-BCB3-59EF0AEE30B2}">
      <dgm:prSet/>
      <dgm:spPr/>
      <dgm:t>
        <a:bodyPr/>
        <a:lstStyle/>
        <a:p>
          <a:endParaRPr lang="en-US"/>
        </a:p>
      </dgm:t>
    </dgm:pt>
    <dgm:pt modelId="{2BCD0397-A260-4D1F-A70E-B053FBD8CAE0}">
      <dgm:prSet/>
      <dgm:spPr/>
      <dgm:t>
        <a:bodyPr/>
        <a:lstStyle/>
        <a:p>
          <a:r>
            <a:rPr lang="en-US"/>
            <a:t>Event recorders</a:t>
          </a:r>
        </a:p>
      </dgm:t>
    </dgm:pt>
    <dgm:pt modelId="{2B450F94-54DD-4A66-B10A-9DA37EBDDC7E}" type="parTrans" cxnId="{1D8BDF69-0772-4B68-9231-B74520F55905}">
      <dgm:prSet/>
      <dgm:spPr/>
      <dgm:t>
        <a:bodyPr/>
        <a:lstStyle/>
        <a:p>
          <a:endParaRPr lang="en-US"/>
        </a:p>
      </dgm:t>
    </dgm:pt>
    <dgm:pt modelId="{2D86CB7D-992C-414C-AF29-DEF6C8AFDBFD}" type="sibTrans" cxnId="{1D8BDF69-0772-4B68-9231-B74520F55905}">
      <dgm:prSet/>
      <dgm:spPr/>
      <dgm:t>
        <a:bodyPr/>
        <a:lstStyle/>
        <a:p>
          <a:endParaRPr lang="en-US"/>
        </a:p>
      </dgm:t>
    </dgm:pt>
    <dgm:pt modelId="{976C794E-6D84-41C3-A99F-0EBA446678D9}">
      <dgm:prSet/>
      <dgm:spPr/>
      <dgm:t>
        <a:bodyPr/>
        <a:lstStyle/>
        <a:p>
          <a:r>
            <a:rPr lang="en-US"/>
            <a:t>Dobutamine stress echo.</a:t>
          </a:r>
        </a:p>
      </dgm:t>
    </dgm:pt>
    <dgm:pt modelId="{40F32DF8-8756-444C-BB51-7167AABCAEB7}" type="parTrans" cxnId="{FE88F580-3971-4413-B521-F89AE845DA69}">
      <dgm:prSet/>
      <dgm:spPr/>
      <dgm:t>
        <a:bodyPr/>
        <a:lstStyle/>
        <a:p>
          <a:endParaRPr lang="en-US"/>
        </a:p>
      </dgm:t>
    </dgm:pt>
    <dgm:pt modelId="{7600258C-2478-42E8-B55F-E6A4BEC4670B}" type="sibTrans" cxnId="{FE88F580-3971-4413-B521-F89AE845DA69}">
      <dgm:prSet/>
      <dgm:spPr/>
      <dgm:t>
        <a:bodyPr/>
        <a:lstStyle/>
        <a:p>
          <a:endParaRPr lang="en-US"/>
        </a:p>
      </dgm:t>
    </dgm:pt>
    <dgm:pt modelId="{6A972C58-F984-C74F-9CE9-DE6162B3C692}" type="pres">
      <dgm:prSet presAssocID="{FD9712F6-CF0C-42EE-AEF1-47AA1E96A32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IE"/>
        </a:p>
      </dgm:t>
    </dgm:pt>
    <dgm:pt modelId="{0CDCB7D6-B1D7-A14D-901C-6BD5C622CC95}" type="pres">
      <dgm:prSet presAssocID="{77659F4A-48A1-4F35-9EDB-E1E710D519EF}" presName="thickLine" presStyleLbl="alignNode1" presStyleIdx="0" presStyleCnt="5"/>
      <dgm:spPr/>
    </dgm:pt>
    <dgm:pt modelId="{8C16C785-C200-B54A-9D72-34A384CEAFFF}" type="pres">
      <dgm:prSet presAssocID="{77659F4A-48A1-4F35-9EDB-E1E710D519EF}" presName="horz1" presStyleCnt="0"/>
      <dgm:spPr/>
    </dgm:pt>
    <dgm:pt modelId="{39542134-DB46-434A-B05F-7F63D81F5EAB}" type="pres">
      <dgm:prSet presAssocID="{77659F4A-48A1-4F35-9EDB-E1E710D519EF}" presName="tx1" presStyleLbl="revTx" presStyleIdx="0" presStyleCnt="5"/>
      <dgm:spPr/>
      <dgm:t>
        <a:bodyPr/>
        <a:lstStyle/>
        <a:p>
          <a:endParaRPr lang="en-IE"/>
        </a:p>
      </dgm:t>
    </dgm:pt>
    <dgm:pt modelId="{0C9DB5A1-CA46-F447-AD0B-E75E89A613EF}" type="pres">
      <dgm:prSet presAssocID="{77659F4A-48A1-4F35-9EDB-E1E710D519EF}" presName="vert1" presStyleCnt="0"/>
      <dgm:spPr/>
    </dgm:pt>
    <dgm:pt modelId="{CD089D60-4F75-2A4B-B10A-4CEFA89EF953}" type="pres">
      <dgm:prSet presAssocID="{A3E4ED5B-076E-4FB1-9AFB-B74DAD7172B9}" presName="thickLine" presStyleLbl="alignNode1" presStyleIdx="1" presStyleCnt="5"/>
      <dgm:spPr/>
    </dgm:pt>
    <dgm:pt modelId="{81C11E4F-E34C-AB42-8733-7E2E9BE91CCD}" type="pres">
      <dgm:prSet presAssocID="{A3E4ED5B-076E-4FB1-9AFB-B74DAD7172B9}" presName="horz1" presStyleCnt="0"/>
      <dgm:spPr/>
    </dgm:pt>
    <dgm:pt modelId="{054BFC9A-81EA-EB43-AC0A-9D27D34E1692}" type="pres">
      <dgm:prSet presAssocID="{A3E4ED5B-076E-4FB1-9AFB-B74DAD7172B9}" presName="tx1" presStyleLbl="revTx" presStyleIdx="1" presStyleCnt="5"/>
      <dgm:spPr/>
      <dgm:t>
        <a:bodyPr/>
        <a:lstStyle/>
        <a:p>
          <a:endParaRPr lang="en-IE"/>
        </a:p>
      </dgm:t>
    </dgm:pt>
    <dgm:pt modelId="{FA6F9C53-C5C7-9244-B723-15BABF944E19}" type="pres">
      <dgm:prSet presAssocID="{A3E4ED5B-076E-4FB1-9AFB-B74DAD7172B9}" presName="vert1" presStyleCnt="0"/>
      <dgm:spPr/>
    </dgm:pt>
    <dgm:pt modelId="{ABBB4AED-00DD-4D46-9609-5D05FDF07EEC}" type="pres">
      <dgm:prSet presAssocID="{F7D3A694-2F73-4BA4-BF8F-80D761ACB716}" presName="thickLine" presStyleLbl="alignNode1" presStyleIdx="2" presStyleCnt="5"/>
      <dgm:spPr/>
    </dgm:pt>
    <dgm:pt modelId="{EDF0DC6C-1894-3F48-A72F-EB85853353D0}" type="pres">
      <dgm:prSet presAssocID="{F7D3A694-2F73-4BA4-BF8F-80D761ACB716}" presName="horz1" presStyleCnt="0"/>
      <dgm:spPr/>
    </dgm:pt>
    <dgm:pt modelId="{BCB1C788-3B2A-854C-B8B5-E554A1550600}" type="pres">
      <dgm:prSet presAssocID="{F7D3A694-2F73-4BA4-BF8F-80D761ACB716}" presName="tx1" presStyleLbl="revTx" presStyleIdx="2" presStyleCnt="5"/>
      <dgm:spPr/>
      <dgm:t>
        <a:bodyPr/>
        <a:lstStyle/>
        <a:p>
          <a:endParaRPr lang="en-IE"/>
        </a:p>
      </dgm:t>
    </dgm:pt>
    <dgm:pt modelId="{8CC5B760-023D-9940-A2F5-52B9854189D4}" type="pres">
      <dgm:prSet presAssocID="{F7D3A694-2F73-4BA4-BF8F-80D761ACB716}" presName="vert1" presStyleCnt="0"/>
      <dgm:spPr/>
    </dgm:pt>
    <dgm:pt modelId="{F1AD5CC5-2EA4-2040-BDF6-71A905CE64F1}" type="pres">
      <dgm:prSet presAssocID="{2BCD0397-A260-4D1F-A70E-B053FBD8CAE0}" presName="thickLine" presStyleLbl="alignNode1" presStyleIdx="3" presStyleCnt="5"/>
      <dgm:spPr/>
    </dgm:pt>
    <dgm:pt modelId="{BFA0192D-FAD6-0645-8B59-6FDCA6E15647}" type="pres">
      <dgm:prSet presAssocID="{2BCD0397-A260-4D1F-A70E-B053FBD8CAE0}" presName="horz1" presStyleCnt="0"/>
      <dgm:spPr/>
    </dgm:pt>
    <dgm:pt modelId="{8BEBBAB9-0A2C-A44E-B805-1F1CBF4CA23D}" type="pres">
      <dgm:prSet presAssocID="{2BCD0397-A260-4D1F-A70E-B053FBD8CAE0}" presName="tx1" presStyleLbl="revTx" presStyleIdx="3" presStyleCnt="5"/>
      <dgm:spPr/>
      <dgm:t>
        <a:bodyPr/>
        <a:lstStyle/>
        <a:p>
          <a:endParaRPr lang="en-IE"/>
        </a:p>
      </dgm:t>
    </dgm:pt>
    <dgm:pt modelId="{17A24359-7447-EB4D-821C-AE41E6ACDA29}" type="pres">
      <dgm:prSet presAssocID="{2BCD0397-A260-4D1F-A70E-B053FBD8CAE0}" presName="vert1" presStyleCnt="0"/>
      <dgm:spPr/>
    </dgm:pt>
    <dgm:pt modelId="{0A283DD5-7F65-6B4E-9CAB-82FD3A4D5A57}" type="pres">
      <dgm:prSet presAssocID="{976C794E-6D84-41C3-A99F-0EBA446678D9}" presName="thickLine" presStyleLbl="alignNode1" presStyleIdx="4" presStyleCnt="5"/>
      <dgm:spPr/>
    </dgm:pt>
    <dgm:pt modelId="{A886EB80-F358-D142-9082-28F5541658E2}" type="pres">
      <dgm:prSet presAssocID="{976C794E-6D84-41C3-A99F-0EBA446678D9}" presName="horz1" presStyleCnt="0"/>
      <dgm:spPr/>
    </dgm:pt>
    <dgm:pt modelId="{7C06AD5D-81C2-8045-86C3-3FD0C245E719}" type="pres">
      <dgm:prSet presAssocID="{976C794E-6D84-41C3-A99F-0EBA446678D9}" presName="tx1" presStyleLbl="revTx" presStyleIdx="4" presStyleCnt="5"/>
      <dgm:spPr/>
      <dgm:t>
        <a:bodyPr/>
        <a:lstStyle/>
        <a:p>
          <a:endParaRPr lang="en-IE"/>
        </a:p>
      </dgm:t>
    </dgm:pt>
    <dgm:pt modelId="{6C6AC0B3-B8A0-8642-945A-8DA61AFD7FAC}" type="pres">
      <dgm:prSet presAssocID="{976C794E-6D84-41C3-A99F-0EBA446678D9}" presName="vert1" presStyleCnt="0"/>
      <dgm:spPr/>
    </dgm:pt>
  </dgm:ptLst>
  <dgm:cxnLst>
    <dgm:cxn modelId="{5DDF32D6-2396-B643-B350-78E525276AA2}" type="presOf" srcId="{976C794E-6D84-41C3-A99F-0EBA446678D9}" destId="{7C06AD5D-81C2-8045-86C3-3FD0C245E719}" srcOrd="0" destOrd="0" presId="urn:microsoft.com/office/officeart/2008/layout/LinedList"/>
    <dgm:cxn modelId="{83240D75-7680-E341-B354-E2282F0476D9}" type="presOf" srcId="{F7D3A694-2F73-4BA4-BF8F-80D761ACB716}" destId="{BCB1C788-3B2A-854C-B8B5-E554A1550600}" srcOrd="0" destOrd="0" presId="urn:microsoft.com/office/officeart/2008/layout/LinedList"/>
    <dgm:cxn modelId="{C5452504-A423-5F49-B042-EE12DFF6AFC2}" type="presOf" srcId="{77659F4A-48A1-4F35-9EDB-E1E710D519EF}" destId="{39542134-DB46-434A-B05F-7F63D81F5EAB}" srcOrd="0" destOrd="0" presId="urn:microsoft.com/office/officeart/2008/layout/LinedList"/>
    <dgm:cxn modelId="{B5C8FD57-95A4-1F49-92EB-A971F3F9FDC7}" type="presOf" srcId="{FD9712F6-CF0C-42EE-AEF1-47AA1E96A325}" destId="{6A972C58-F984-C74F-9CE9-DE6162B3C692}" srcOrd="0" destOrd="0" presId="urn:microsoft.com/office/officeart/2008/layout/LinedList"/>
    <dgm:cxn modelId="{29637585-E4C3-0D4F-8708-19B51230396A}" type="presOf" srcId="{A3E4ED5B-076E-4FB1-9AFB-B74DAD7172B9}" destId="{054BFC9A-81EA-EB43-AC0A-9D27D34E1692}" srcOrd="0" destOrd="0" presId="urn:microsoft.com/office/officeart/2008/layout/LinedList"/>
    <dgm:cxn modelId="{F93A089C-9C41-8340-8273-0DA815D64245}" type="presOf" srcId="{2BCD0397-A260-4D1F-A70E-B053FBD8CAE0}" destId="{8BEBBAB9-0A2C-A44E-B805-1F1CBF4CA23D}" srcOrd="0" destOrd="0" presId="urn:microsoft.com/office/officeart/2008/layout/LinedList"/>
    <dgm:cxn modelId="{C35DAE32-F2D3-48D3-8ACC-DF3F14F55652}" srcId="{FD9712F6-CF0C-42EE-AEF1-47AA1E96A325}" destId="{A3E4ED5B-076E-4FB1-9AFB-B74DAD7172B9}" srcOrd="1" destOrd="0" parTransId="{F8225821-36CE-463E-B38C-A512A915852F}" sibTransId="{C061A1F1-7E6D-4D3C-B6C4-F933A890D52F}"/>
    <dgm:cxn modelId="{1D8BDF69-0772-4B68-9231-B74520F55905}" srcId="{FD9712F6-CF0C-42EE-AEF1-47AA1E96A325}" destId="{2BCD0397-A260-4D1F-A70E-B053FBD8CAE0}" srcOrd="3" destOrd="0" parTransId="{2B450F94-54DD-4A66-B10A-9DA37EBDDC7E}" sibTransId="{2D86CB7D-992C-414C-AF29-DEF6C8AFDBFD}"/>
    <dgm:cxn modelId="{0AE9EF00-B0F9-4923-BCB3-59EF0AEE30B2}" srcId="{FD9712F6-CF0C-42EE-AEF1-47AA1E96A325}" destId="{F7D3A694-2F73-4BA4-BF8F-80D761ACB716}" srcOrd="2" destOrd="0" parTransId="{1BB8C680-4706-443B-B252-3D64A12FC30F}" sibTransId="{2C2EFC14-BA0A-4ECF-91BF-83A64B04F517}"/>
    <dgm:cxn modelId="{FF6B9490-AD45-4D08-AFA0-AEFC0B13507D}" srcId="{FD9712F6-CF0C-42EE-AEF1-47AA1E96A325}" destId="{77659F4A-48A1-4F35-9EDB-E1E710D519EF}" srcOrd="0" destOrd="0" parTransId="{B966AADC-4941-4855-A5BB-42DAEBCA9710}" sibTransId="{759F24D2-D035-414C-B6EF-51E680C8C6E0}"/>
    <dgm:cxn modelId="{FE88F580-3971-4413-B521-F89AE845DA69}" srcId="{FD9712F6-CF0C-42EE-AEF1-47AA1E96A325}" destId="{976C794E-6D84-41C3-A99F-0EBA446678D9}" srcOrd="4" destOrd="0" parTransId="{40F32DF8-8756-444C-BB51-7167AABCAEB7}" sibTransId="{7600258C-2478-42E8-B55F-E6A4BEC4670B}"/>
    <dgm:cxn modelId="{7B451776-2C09-A44D-BB82-5E18DAAF52DA}" type="presParOf" srcId="{6A972C58-F984-C74F-9CE9-DE6162B3C692}" destId="{0CDCB7D6-B1D7-A14D-901C-6BD5C622CC95}" srcOrd="0" destOrd="0" presId="urn:microsoft.com/office/officeart/2008/layout/LinedList"/>
    <dgm:cxn modelId="{FB198906-ED0B-254A-AB37-78336B12F906}" type="presParOf" srcId="{6A972C58-F984-C74F-9CE9-DE6162B3C692}" destId="{8C16C785-C200-B54A-9D72-34A384CEAFFF}" srcOrd="1" destOrd="0" presId="urn:microsoft.com/office/officeart/2008/layout/LinedList"/>
    <dgm:cxn modelId="{48D8D84D-4A6C-8A47-8004-2F42F4C625C8}" type="presParOf" srcId="{8C16C785-C200-B54A-9D72-34A384CEAFFF}" destId="{39542134-DB46-434A-B05F-7F63D81F5EAB}" srcOrd="0" destOrd="0" presId="urn:microsoft.com/office/officeart/2008/layout/LinedList"/>
    <dgm:cxn modelId="{25B372D4-10C5-5545-ACC5-75ADC03AFE2E}" type="presParOf" srcId="{8C16C785-C200-B54A-9D72-34A384CEAFFF}" destId="{0C9DB5A1-CA46-F447-AD0B-E75E89A613EF}" srcOrd="1" destOrd="0" presId="urn:microsoft.com/office/officeart/2008/layout/LinedList"/>
    <dgm:cxn modelId="{6D94AF81-4F93-C448-AC2E-029FE19C9B61}" type="presParOf" srcId="{6A972C58-F984-C74F-9CE9-DE6162B3C692}" destId="{CD089D60-4F75-2A4B-B10A-4CEFA89EF953}" srcOrd="2" destOrd="0" presId="urn:microsoft.com/office/officeart/2008/layout/LinedList"/>
    <dgm:cxn modelId="{0E97B5F6-FCD0-B246-85EE-9DBBFED4AF5E}" type="presParOf" srcId="{6A972C58-F984-C74F-9CE9-DE6162B3C692}" destId="{81C11E4F-E34C-AB42-8733-7E2E9BE91CCD}" srcOrd="3" destOrd="0" presId="urn:microsoft.com/office/officeart/2008/layout/LinedList"/>
    <dgm:cxn modelId="{E2D280D7-6C5D-4D40-893A-F0A959213CF5}" type="presParOf" srcId="{81C11E4F-E34C-AB42-8733-7E2E9BE91CCD}" destId="{054BFC9A-81EA-EB43-AC0A-9D27D34E1692}" srcOrd="0" destOrd="0" presId="urn:microsoft.com/office/officeart/2008/layout/LinedList"/>
    <dgm:cxn modelId="{FE9143CF-2DBA-B94D-BE48-36C572C4488F}" type="presParOf" srcId="{81C11E4F-E34C-AB42-8733-7E2E9BE91CCD}" destId="{FA6F9C53-C5C7-9244-B723-15BABF944E19}" srcOrd="1" destOrd="0" presId="urn:microsoft.com/office/officeart/2008/layout/LinedList"/>
    <dgm:cxn modelId="{BDDF02C0-EBA3-2E41-BB97-DAB96A334E31}" type="presParOf" srcId="{6A972C58-F984-C74F-9CE9-DE6162B3C692}" destId="{ABBB4AED-00DD-4D46-9609-5D05FDF07EEC}" srcOrd="4" destOrd="0" presId="urn:microsoft.com/office/officeart/2008/layout/LinedList"/>
    <dgm:cxn modelId="{484729C8-5431-9B44-A986-283B241D3341}" type="presParOf" srcId="{6A972C58-F984-C74F-9CE9-DE6162B3C692}" destId="{EDF0DC6C-1894-3F48-A72F-EB85853353D0}" srcOrd="5" destOrd="0" presId="urn:microsoft.com/office/officeart/2008/layout/LinedList"/>
    <dgm:cxn modelId="{EFBCD391-B1BB-7D44-9299-9E01DE79F754}" type="presParOf" srcId="{EDF0DC6C-1894-3F48-A72F-EB85853353D0}" destId="{BCB1C788-3B2A-854C-B8B5-E554A1550600}" srcOrd="0" destOrd="0" presId="urn:microsoft.com/office/officeart/2008/layout/LinedList"/>
    <dgm:cxn modelId="{CDD0C447-11F6-AC45-B58C-A84DD9A1470D}" type="presParOf" srcId="{EDF0DC6C-1894-3F48-A72F-EB85853353D0}" destId="{8CC5B760-023D-9940-A2F5-52B9854189D4}" srcOrd="1" destOrd="0" presId="urn:microsoft.com/office/officeart/2008/layout/LinedList"/>
    <dgm:cxn modelId="{71F7A345-DEEC-2F46-A2D1-BB34FC6F8F74}" type="presParOf" srcId="{6A972C58-F984-C74F-9CE9-DE6162B3C692}" destId="{F1AD5CC5-2EA4-2040-BDF6-71A905CE64F1}" srcOrd="6" destOrd="0" presId="urn:microsoft.com/office/officeart/2008/layout/LinedList"/>
    <dgm:cxn modelId="{CC5D764D-4201-5741-BBA4-93350BB4C137}" type="presParOf" srcId="{6A972C58-F984-C74F-9CE9-DE6162B3C692}" destId="{BFA0192D-FAD6-0645-8B59-6FDCA6E15647}" srcOrd="7" destOrd="0" presId="urn:microsoft.com/office/officeart/2008/layout/LinedList"/>
    <dgm:cxn modelId="{F7B2FC33-91BE-C44B-9B5E-9675672FB5C9}" type="presParOf" srcId="{BFA0192D-FAD6-0645-8B59-6FDCA6E15647}" destId="{8BEBBAB9-0A2C-A44E-B805-1F1CBF4CA23D}" srcOrd="0" destOrd="0" presId="urn:microsoft.com/office/officeart/2008/layout/LinedList"/>
    <dgm:cxn modelId="{45525781-E1B5-1E4A-ABC3-C2C726BC8D36}" type="presParOf" srcId="{BFA0192D-FAD6-0645-8B59-6FDCA6E15647}" destId="{17A24359-7447-EB4D-821C-AE41E6ACDA29}" srcOrd="1" destOrd="0" presId="urn:microsoft.com/office/officeart/2008/layout/LinedList"/>
    <dgm:cxn modelId="{11E1CD75-26F2-6046-B6DC-63752E4133C2}" type="presParOf" srcId="{6A972C58-F984-C74F-9CE9-DE6162B3C692}" destId="{0A283DD5-7F65-6B4E-9CAB-82FD3A4D5A57}" srcOrd="8" destOrd="0" presId="urn:microsoft.com/office/officeart/2008/layout/LinedList"/>
    <dgm:cxn modelId="{8FF6CBFD-A400-1A44-8FB2-7F1E2CE645FE}" type="presParOf" srcId="{6A972C58-F984-C74F-9CE9-DE6162B3C692}" destId="{A886EB80-F358-D142-9082-28F5541658E2}" srcOrd="9" destOrd="0" presId="urn:microsoft.com/office/officeart/2008/layout/LinedList"/>
    <dgm:cxn modelId="{D9914799-FC9D-9844-A7F9-73E8D920FBB9}" type="presParOf" srcId="{A886EB80-F358-D142-9082-28F5541658E2}" destId="{7C06AD5D-81C2-8045-86C3-3FD0C245E719}" srcOrd="0" destOrd="0" presId="urn:microsoft.com/office/officeart/2008/layout/LinedList"/>
    <dgm:cxn modelId="{F43A525A-85CB-434E-9870-6175230108E2}" type="presParOf" srcId="{A886EB80-F358-D142-9082-28F5541658E2}" destId="{6C6AC0B3-B8A0-8642-945A-8DA61AFD7FA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03965-25CC-5340-88EC-31ABBECDFA8F}">
      <dsp:nvSpPr>
        <dsp:cNvPr id="0" name=""/>
        <dsp:cNvSpPr/>
      </dsp:nvSpPr>
      <dsp:spPr>
        <a:xfrm>
          <a:off x="3232" y="1240055"/>
          <a:ext cx="2307885" cy="1465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6EA65-B630-E043-9598-7C13569AD770}">
      <dsp:nvSpPr>
        <dsp:cNvPr id="0" name=""/>
        <dsp:cNvSpPr/>
      </dsp:nvSpPr>
      <dsp:spPr>
        <a:xfrm>
          <a:off x="259664" y="1483665"/>
          <a:ext cx="2307885" cy="1465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Non-invasive cardiology</a:t>
          </a:r>
        </a:p>
      </dsp:txBody>
      <dsp:txXfrm>
        <a:off x="302587" y="1526588"/>
        <a:ext cx="2222039" cy="1379661"/>
      </dsp:txXfrm>
    </dsp:sp>
    <dsp:sp modelId="{D965D399-C676-BF4C-9C81-1F483E88A2ED}">
      <dsp:nvSpPr>
        <dsp:cNvPr id="0" name=""/>
        <dsp:cNvSpPr/>
      </dsp:nvSpPr>
      <dsp:spPr>
        <a:xfrm>
          <a:off x="2823981" y="1240055"/>
          <a:ext cx="2307885" cy="1465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DCFFE3-A093-B945-9B6E-0428451AABB1}">
      <dsp:nvSpPr>
        <dsp:cNvPr id="0" name=""/>
        <dsp:cNvSpPr/>
      </dsp:nvSpPr>
      <dsp:spPr>
        <a:xfrm>
          <a:off x="3080413" y="1483665"/>
          <a:ext cx="2307885" cy="1465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Cardiovascular imaging</a:t>
          </a:r>
        </a:p>
      </dsp:txBody>
      <dsp:txXfrm>
        <a:off x="3123336" y="1526588"/>
        <a:ext cx="2222039" cy="1379661"/>
      </dsp:txXfrm>
    </dsp:sp>
    <dsp:sp modelId="{91CA86E4-E9FE-7846-9F8A-1B8A92FD8E2D}">
      <dsp:nvSpPr>
        <dsp:cNvPr id="0" name=""/>
        <dsp:cNvSpPr/>
      </dsp:nvSpPr>
      <dsp:spPr>
        <a:xfrm>
          <a:off x="5644730" y="1240055"/>
          <a:ext cx="2307885" cy="1465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DBBAA-5119-C44C-A06D-4F22C49465E5}">
      <dsp:nvSpPr>
        <dsp:cNvPr id="0" name=""/>
        <dsp:cNvSpPr/>
      </dsp:nvSpPr>
      <dsp:spPr>
        <a:xfrm>
          <a:off x="5901162" y="1483665"/>
          <a:ext cx="2307885" cy="1465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Interventional cardiology</a:t>
          </a:r>
        </a:p>
      </dsp:txBody>
      <dsp:txXfrm>
        <a:off x="5944085" y="1526588"/>
        <a:ext cx="2222039" cy="1379661"/>
      </dsp:txXfrm>
    </dsp:sp>
    <dsp:sp modelId="{18C511F9-C0E3-A841-8550-3E6FB0C2A19C}">
      <dsp:nvSpPr>
        <dsp:cNvPr id="0" name=""/>
        <dsp:cNvSpPr/>
      </dsp:nvSpPr>
      <dsp:spPr>
        <a:xfrm>
          <a:off x="8465479" y="1240055"/>
          <a:ext cx="2307885" cy="1465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6029EE-3B6F-7B4A-A1FF-C78C51B30BD5}">
      <dsp:nvSpPr>
        <dsp:cNvPr id="0" name=""/>
        <dsp:cNvSpPr/>
      </dsp:nvSpPr>
      <dsp:spPr>
        <a:xfrm>
          <a:off x="8721911" y="1483665"/>
          <a:ext cx="2307885" cy="1465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Electrophysiology</a:t>
          </a:r>
        </a:p>
      </dsp:txBody>
      <dsp:txXfrm>
        <a:off x="8764834" y="1526588"/>
        <a:ext cx="2222039" cy="13796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CB7D6-B1D7-A14D-901C-6BD5C622CC95}">
      <dsp:nvSpPr>
        <dsp:cNvPr id="0" name=""/>
        <dsp:cNvSpPr/>
      </dsp:nvSpPr>
      <dsp:spPr>
        <a:xfrm>
          <a:off x="0" y="725"/>
          <a:ext cx="724014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542134-DB46-434A-B05F-7F63D81F5EAB}">
      <dsp:nvSpPr>
        <dsp:cNvPr id="0" name=""/>
        <dsp:cNvSpPr/>
      </dsp:nvSpPr>
      <dsp:spPr>
        <a:xfrm>
          <a:off x="0" y="725"/>
          <a:ext cx="7240146" cy="1188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/>
            <a:t>Exercise stress testing</a:t>
          </a:r>
        </a:p>
      </dsp:txBody>
      <dsp:txXfrm>
        <a:off x="0" y="725"/>
        <a:ext cx="7240146" cy="1188429"/>
      </dsp:txXfrm>
    </dsp:sp>
    <dsp:sp modelId="{CD089D60-4F75-2A4B-B10A-4CEFA89EF953}">
      <dsp:nvSpPr>
        <dsp:cNvPr id="0" name=""/>
        <dsp:cNvSpPr/>
      </dsp:nvSpPr>
      <dsp:spPr>
        <a:xfrm>
          <a:off x="0" y="1189155"/>
          <a:ext cx="724014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4BFC9A-81EA-EB43-AC0A-9D27D34E1692}">
      <dsp:nvSpPr>
        <dsp:cNvPr id="0" name=""/>
        <dsp:cNvSpPr/>
      </dsp:nvSpPr>
      <dsp:spPr>
        <a:xfrm>
          <a:off x="0" y="1189155"/>
          <a:ext cx="7240146" cy="1188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/>
            <a:t>Holter monitor</a:t>
          </a:r>
        </a:p>
      </dsp:txBody>
      <dsp:txXfrm>
        <a:off x="0" y="1189155"/>
        <a:ext cx="7240146" cy="1188429"/>
      </dsp:txXfrm>
    </dsp:sp>
    <dsp:sp modelId="{ABBB4AED-00DD-4D46-9609-5D05FDF07EEC}">
      <dsp:nvSpPr>
        <dsp:cNvPr id="0" name=""/>
        <dsp:cNvSpPr/>
      </dsp:nvSpPr>
      <dsp:spPr>
        <a:xfrm>
          <a:off x="0" y="2377585"/>
          <a:ext cx="724014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B1C788-3B2A-854C-B8B5-E554A1550600}">
      <dsp:nvSpPr>
        <dsp:cNvPr id="0" name=""/>
        <dsp:cNvSpPr/>
      </dsp:nvSpPr>
      <dsp:spPr>
        <a:xfrm>
          <a:off x="0" y="2377585"/>
          <a:ext cx="7240146" cy="1188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/>
            <a:t>24-hour blood pressure monitor</a:t>
          </a:r>
        </a:p>
      </dsp:txBody>
      <dsp:txXfrm>
        <a:off x="0" y="2377585"/>
        <a:ext cx="7240146" cy="1188429"/>
      </dsp:txXfrm>
    </dsp:sp>
    <dsp:sp modelId="{F1AD5CC5-2EA4-2040-BDF6-71A905CE64F1}">
      <dsp:nvSpPr>
        <dsp:cNvPr id="0" name=""/>
        <dsp:cNvSpPr/>
      </dsp:nvSpPr>
      <dsp:spPr>
        <a:xfrm>
          <a:off x="0" y="3566014"/>
          <a:ext cx="724014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BBAB9-0A2C-A44E-B805-1F1CBF4CA23D}">
      <dsp:nvSpPr>
        <dsp:cNvPr id="0" name=""/>
        <dsp:cNvSpPr/>
      </dsp:nvSpPr>
      <dsp:spPr>
        <a:xfrm>
          <a:off x="0" y="3566014"/>
          <a:ext cx="7240146" cy="1188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/>
            <a:t>Event recorders</a:t>
          </a:r>
        </a:p>
      </dsp:txBody>
      <dsp:txXfrm>
        <a:off x="0" y="3566014"/>
        <a:ext cx="7240146" cy="1188429"/>
      </dsp:txXfrm>
    </dsp:sp>
    <dsp:sp modelId="{0A283DD5-7F65-6B4E-9CAB-82FD3A4D5A57}">
      <dsp:nvSpPr>
        <dsp:cNvPr id="0" name=""/>
        <dsp:cNvSpPr/>
      </dsp:nvSpPr>
      <dsp:spPr>
        <a:xfrm>
          <a:off x="0" y="4754444"/>
          <a:ext cx="724014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6AD5D-81C2-8045-86C3-3FD0C245E719}">
      <dsp:nvSpPr>
        <dsp:cNvPr id="0" name=""/>
        <dsp:cNvSpPr/>
      </dsp:nvSpPr>
      <dsp:spPr>
        <a:xfrm>
          <a:off x="0" y="4754444"/>
          <a:ext cx="7240146" cy="1188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/>
            <a:t>Dobutamine stress echo.</a:t>
          </a:r>
        </a:p>
      </dsp:txBody>
      <dsp:txXfrm>
        <a:off x="0" y="4754444"/>
        <a:ext cx="7240146" cy="1188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821D5-62C2-4BD0-BC05-5BD4DEB70FE8}" type="datetimeFigureOut">
              <a:rPr lang="en-IE" smtClean="0"/>
              <a:t>26/08/2020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20521-F888-431B-BE20-E58EE6E8EBE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2375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xmlns="" id="{4A9ECC9B-309C-2946-AF65-41AE193872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nsolas" panose="020B06090202040302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olas" panose="020B06090202040302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olas" panose="020B06090202040302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olas" panose="020B06090202040302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olas" panose="020B06090202040302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olas" panose="020B06090202040302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olas" panose="020B06090202040302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olas" panose="020B06090202040302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olas" panose="020B0609020204030204" pitchFamily="49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D951EC3-9897-CA40-AD6D-3F71AE819C15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30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04949385-472E-F345-9616-91AC55DEE6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xmlns="" id="{12A844C3-29D5-E146-A8A0-C460C00666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IE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8497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Wednesday, August 26,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97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Wednesday, August 26,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84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Wednesday, August 26,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14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34DC97-FC79-C642-A6CE-8BD18475A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F374B94-66AD-E240-9311-81C3C54DE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11FAF7-759D-1F49-8946-310C01362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20BD-0556-034D-838A-65259EE05D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665BCC-748A-A14B-A2F9-D56355FD4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BA36D6-2305-E14D-9040-38DC04C96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BD2B-EBE3-3446-BCC0-624F3731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86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0EEC44-6756-0A4B-9B81-CD579EEB4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B8AF1E-CD23-C243-94DC-C2329EF86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CB3B58-2D31-4942-8CE5-CDBDA550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20BD-0556-034D-838A-65259EE05D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D490CB-19A6-C94D-BB40-8ECA01232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FE64D7-A09F-C54A-945C-64A4A6A2F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BD2B-EBE3-3446-BCC0-624F3731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794AAD-92E8-B74A-8DAC-00513D1D2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B9ECC6-12FF-0246-9F0D-9E72028A6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5F572F-BFCE-1645-99BF-CC7CEE65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20BD-0556-034D-838A-65259EE05D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F55455-648F-5840-94EF-1DA40611B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3C9305-DB50-634D-90D4-CA8C84AE5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BD2B-EBE3-3446-BCC0-624F3731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97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B1E969-D8A5-B348-91BC-58EF8B468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7DFD07-8813-DD42-B15F-44BB2E9DA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DBEA4C7-DA1D-C741-8C58-FC4FB45B6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2A8027-F9C7-F648-8B51-72B8AF37F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20BD-0556-034D-838A-65259EE05D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5B488B-930D-BD46-A0D6-CECAC7EBD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8EA87B9-8FD1-6340-9EBE-01CB9F53A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BD2B-EBE3-3446-BCC0-624F3731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02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592566-0BD0-7D4B-BABC-68FFB1498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8F7BFFB-6767-1447-9600-D69D23F49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494E25C-B68E-764A-BDB2-F08876905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58068A6-CD8F-E24E-8610-C0822B242B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AECF0EF-D89A-8341-B2E1-76CCAA0BFC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C5A0526-9C28-6745-A1EF-ED91D9731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20BD-0556-034D-838A-65259EE05D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F778F93-B46E-B445-AD48-50611722F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DC5D0B6-7FCA-C947-B4CF-94F1C14EC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BD2B-EBE3-3446-BCC0-624F3731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44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24497F-7D12-2343-B949-BA222574E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5133104-0504-EE44-BB6F-64057E572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20BD-0556-034D-838A-65259EE05D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FC8915-D273-8F47-B510-29217DE17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A047D0E-E889-9C41-8D80-344D4769F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BD2B-EBE3-3446-BCC0-624F3731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55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AAFB24B-BD07-6144-8EA5-87002111E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20BD-0556-034D-838A-65259EE05D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41B1A7B-7AE0-B349-9C09-78D1801A7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E33364-A4BD-4F43-862F-1C0BF548A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BD2B-EBE3-3446-BCC0-624F3731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53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7CF7A1-45EE-AF43-AF96-684131AC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2BCE75-C641-064D-8C10-4334F4D25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5837C52-03C2-374B-BA3F-F2344CC11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5EE59F1-8870-9C4D-8B0B-EAC62F010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20BD-0556-034D-838A-65259EE05D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C4EB09-1703-934A-A8CD-8B912396B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E84C7B-489D-C149-AD54-2D5C26FDA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BD2B-EBE3-3446-BCC0-624F3731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91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Wednesday, August 26,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18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7331AD-AD2F-1B42-BFEA-9D3F5F41B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C6F3CB-D087-C546-991D-79A6163B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91B69A-E921-FD49-B6BA-28117E579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36C317-1697-5845-A0CC-B7197C384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20BD-0556-034D-838A-65259EE05D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DAC9F3D-4F04-E542-AFC4-85B1C1C03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7D89A4-4354-A040-8A90-DB493B70A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BD2B-EBE3-3446-BCC0-624F3731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63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543DEE-87E8-AD4D-A3BA-28954CF44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C34C36D-9529-D344-85E8-294C17142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8A5A29-F9C3-104F-BAE6-A91ECC1F0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20BD-0556-034D-838A-65259EE05D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762E6D-F397-844A-BFA6-1501C0E45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7978DD-D5AA-624E-80F3-07F52DCDC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BD2B-EBE3-3446-BCC0-624F3731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71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7C98C9E-A517-434F-8D09-5A226FBAF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8B2B774-2274-734F-A129-D695D895E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DBE8DA-863A-D44D-B72D-9A37646E5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320BD-0556-034D-838A-65259EE05D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A876ED-BD55-4748-B0D7-EE1B46160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DD5A40-4800-6241-BA7D-B25A70017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BD2B-EBE3-3446-BCC0-624F3731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Wednesday, August 26,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64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Wednesday, August 26,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3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Wednesday, August 26,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79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Wednesday, August 26,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31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Wednesday, August 26,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45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Wednesday, August 26,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1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Wednesday, August 26,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0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Wednesday, August 26,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70" r:id="rId6"/>
    <p:sldLayoutId id="2147483765" r:id="rId7"/>
    <p:sldLayoutId id="2147483766" r:id="rId8"/>
    <p:sldLayoutId id="2147483767" r:id="rId9"/>
    <p:sldLayoutId id="2147483769" r:id="rId10"/>
    <p:sldLayoutId id="2147483768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B2E7737-68D1-E64C-9A8A-07196643F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F50E761-5549-9E4E-9119-92B4AFEEC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3E3F93-395F-2148-9B4E-262EE7F98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320BD-0556-034D-838A-65259EE05D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73C1D7-97FF-3943-A1F0-7251EEA0E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872E72-CC1C-C947-92A4-87B1B9198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8BD2B-EBE3-3446-BCC0-624F3731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45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39">
            <a:extLst>
              <a:ext uri="{FF2B5EF4-FFF2-40B4-BE49-F238E27FC236}">
                <a16:creationId xmlns:a16="http://schemas.microsoft.com/office/drawing/2014/main" xmlns="" id="{A8384FB5-9ADC-4DDC-881B-597D56F5B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58C5029-8CAD-9D4C-B391-5305793BB0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00" r="9091" b="7196"/>
          <a:stretch/>
        </p:blipFill>
        <p:spPr>
          <a:xfrm>
            <a:off x="6625" y="10"/>
            <a:ext cx="12192000" cy="6875809"/>
          </a:xfrm>
          <a:prstGeom prst="rect">
            <a:avLst/>
          </a:prstGeom>
        </p:spPr>
      </p:pic>
      <p:sp>
        <p:nvSpPr>
          <p:cNvPr id="51" name="Rectangle 41">
            <a:extLst>
              <a:ext uri="{FF2B5EF4-FFF2-40B4-BE49-F238E27FC236}">
                <a16:creationId xmlns:a16="http://schemas.microsoft.com/office/drawing/2014/main" xmlns="" id="{0AF57B88-1D4C-41FA-A761-EC1DD10C3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32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43">
            <a:extLst>
              <a:ext uri="{FF2B5EF4-FFF2-40B4-BE49-F238E27FC236}">
                <a16:creationId xmlns:a16="http://schemas.microsoft.com/office/drawing/2014/main" xmlns="" id="{D2548F45-5164-4ABB-8212-7F293FDED8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5">
                  <a:alpha val="65000"/>
                </a:schemeClr>
              </a:gs>
              <a:gs pos="100000">
                <a:schemeClr val="accent6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45">
            <a:extLst>
              <a:ext uri="{FF2B5EF4-FFF2-40B4-BE49-F238E27FC236}">
                <a16:creationId xmlns:a16="http://schemas.microsoft.com/office/drawing/2014/main" xmlns="" id="{5E81CCFB-7BEF-4186-86FB-D09450B4D0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181553-0B69-5D40-BB86-E16E5AA00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370" y="2950387"/>
            <a:ext cx="3245409" cy="3531403"/>
          </a:xfrm>
        </p:spPr>
        <p:txBody>
          <a:bodyPr anchor="t">
            <a:normAutofit/>
          </a:bodyPr>
          <a:lstStyle/>
          <a:p>
            <a:pPr algn="r"/>
            <a:r>
              <a:rPr lang="en-US" sz="2500" dirty="0">
                <a:solidFill>
                  <a:schemeClr val="bg1"/>
                </a:solidFill>
              </a:rPr>
              <a:t>Cardiology Pathway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76D667E-4247-F54A-8451-BFC1B82E19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026" y="525970"/>
            <a:ext cx="2937753" cy="1600225"/>
          </a:xfrm>
        </p:spPr>
        <p:txBody>
          <a:bodyPr anchor="b">
            <a:norm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Bon Secours Hospital, Cork.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0FE1831-9D0A-524E-901E-094511D7C326}"/>
              </a:ext>
            </a:extLst>
          </p:cNvPr>
          <p:cNvSpPr txBox="1"/>
          <p:nvPr/>
        </p:nvSpPr>
        <p:spPr>
          <a:xfrm>
            <a:off x="29854" y="4531422"/>
            <a:ext cx="416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Dr </a:t>
            </a:r>
            <a:r>
              <a:rPr lang="en-US" b="1" dirty="0" err="1">
                <a:solidFill>
                  <a:schemeClr val="bg1"/>
                </a:solidFill>
              </a:rPr>
              <a:t>Cróchán</a:t>
            </a:r>
            <a:r>
              <a:rPr lang="en-US" b="1" dirty="0">
                <a:solidFill>
                  <a:schemeClr val="bg1"/>
                </a:solidFill>
              </a:rPr>
              <a:t> O’Sullivan MD, PHD, FESC</a:t>
            </a:r>
          </a:p>
        </p:txBody>
      </p:sp>
    </p:spTree>
    <p:extLst>
      <p:ext uri="{BB962C8B-B14F-4D97-AF65-F5344CB8AC3E}">
        <p14:creationId xmlns:p14="http://schemas.microsoft.com/office/powerpoint/2010/main" val="3339924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1DBC8414-BE7E-4B6C-A114-B2C3795C88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C398C5-5C2E-4038-9DB3-DE2B5A9BEF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2F10B26-073B-4B10-8AAA-161242DD82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10DBBC7-698F-4A54-B1CB-A99F9CC356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DE6E822A-8BCF-432C-83E6-BBE821476C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C8876A-0D39-DD40-8D31-347DFCD94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Autofit/>
          </a:bodyPr>
          <a:lstStyle/>
          <a:p>
            <a:pPr algn="r"/>
            <a:r>
              <a:rPr lang="en-US" sz="2000" spc="750" dirty="0">
                <a:solidFill>
                  <a:schemeClr val="bg1"/>
                </a:solidFill>
              </a:rPr>
              <a:t>Determinants of the clinical likelihood of obstructive coronary artery disease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E7BB778-B19F-B541-AC32-EB03D83B1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803" y="457199"/>
            <a:ext cx="6458409" cy="600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63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1DBC8414-BE7E-4B6C-A114-B2C3795C88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C398C5-5C2E-4038-9DB3-DE2B5A9BEF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2F10B26-073B-4B10-8AAA-161242DD82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10DBBC7-698F-4A54-B1CB-A99F9CC356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DE6E822A-8BCF-432C-83E6-BBE821476C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7172D0-967B-C147-B1A5-21B5F6AB3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Autofit/>
          </a:bodyPr>
          <a:lstStyle/>
          <a:p>
            <a:pPr algn="r"/>
            <a:r>
              <a:rPr lang="en-US" sz="2000" spc="750" dirty="0">
                <a:solidFill>
                  <a:schemeClr val="bg1"/>
                </a:solidFill>
              </a:rPr>
              <a:t>Main diagnostic pathways in symptomatic patients with suspected obstructive coronary artery disease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C266DB0-D321-9640-BA13-736D319CB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619" y="1151286"/>
            <a:ext cx="7214138" cy="456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07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1DBC8414-BE7E-4B6C-A114-B2C3795C88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C398C5-5C2E-4038-9DB3-DE2B5A9BEF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2F10B26-073B-4B10-8AAA-161242DD82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10DBBC7-698F-4A54-B1CB-A99F9CC356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DE6E822A-8BCF-432C-83E6-BBE821476C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2E6A499-6E48-2649-8EAD-62B143E2A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pc="750" dirty="0">
                <a:solidFill>
                  <a:schemeClr val="bg1"/>
                </a:solidFill>
              </a:rPr>
              <a:t>Ischemia trial</a:t>
            </a:r>
            <a:br>
              <a:rPr lang="en-US" spc="750" dirty="0">
                <a:solidFill>
                  <a:schemeClr val="bg1"/>
                </a:solidFill>
              </a:rPr>
            </a:br>
            <a:r>
              <a:rPr lang="en-US" spc="750" dirty="0" err="1">
                <a:solidFill>
                  <a:schemeClr val="bg1"/>
                </a:solidFill>
              </a:rPr>
              <a:t>nejm</a:t>
            </a:r>
            <a:r>
              <a:rPr lang="en-US" spc="750" dirty="0">
                <a:solidFill>
                  <a:schemeClr val="bg1"/>
                </a:solidFill>
              </a:rPr>
              <a:t>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9680AA1-ACE8-9C48-8E5C-4FDF02D67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842" y="221673"/>
            <a:ext cx="5803120" cy="486011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3295C63-47F4-BD4D-ABBA-3CA2D89791C2}"/>
              </a:ext>
            </a:extLst>
          </p:cNvPr>
          <p:cNvSpPr/>
          <p:nvPr/>
        </p:nvSpPr>
        <p:spPr>
          <a:xfrm>
            <a:off x="229506" y="4277693"/>
            <a:ext cx="3726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IE" dirty="0">
                <a:solidFill>
                  <a:schemeClr val="bg1"/>
                </a:solidFill>
              </a:rPr>
              <a:t>N </a:t>
            </a:r>
            <a:r>
              <a:rPr lang="en-IE" dirty="0" err="1">
                <a:solidFill>
                  <a:schemeClr val="bg1"/>
                </a:solidFill>
              </a:rPr>
              <a:t>Engl</a:t>
            </a:r>
            <a:r>
              <a:rPr lang="en-IE" dirty="0">
                <a:solidFill>
                  <a:schemeClr val="bg1"/>
                </a:solidFill>
              </a:rPr>
              <a:t> J Med 2020;382:1395-407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7A40FFC-87E8-B546-9FF8-15EBB8538392}"/>
              </a:ext>
            </a:extLst>
          </p:cNvPr>
          <p:cNvSpPr txBox="1"/>
          <p:nvPr/>
        </p:nvSpPr>
        <p:spPr>
          <a:xfrm>
            <a:off x="4600374" y="5136374"/>
            <a:ext cx="7135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5,179 patients with </a:t>
            </a:r>
            <a:r>
              <a:rPr lang="en-US" b="1" u="sng" dirty="0"/>
              <a:t>moderate to severe ischemia </a:t>
            </a:r>
            <a:r>
              <a:rPr lang="en-US" dirty="0"/>
              <a:t>randomized to an </a:t>
            </a:r>
            <a:r>
              <a:rPr lang="en-US" b="1" u="sng" dirty="0"/>
              <a:t>initial invasive strategy </a:t>
            </a:r>
            <a:r>
              <a:rPr lang="en-US" dirty="0"/>
              <a:t>versus an </a:t>
            </a:r>
            <a:r>
              <a:rPr lang="en-US" b="1" u="sng" dirty="0"/>
              <a:t>initial conservative strategy </a:t>
            </a:r>
            <a:r>
              <a:rPr lang="en-US" dirty="0"/>
              <a:t>of medical therapy alone and angiography if medical therapy failed.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80CCE63-3E36-7848-A8C4-2857955C08BB}"/>
              </a:ext>
            </a:extLst>
          </p:cNvPr>
          <p:cNvSpPr txBox="1"/>
          <p:nvPr/>
        </p:nvSpPr>
        <p:spPr>
          <a:xfrm>
            <a:off x="4600374" y="6124759"/>
            <a:ext cx="7135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Primary endpoint: </a:t>
            </a:r>
            <a:r>
              <a:rPr lang="en-US" dirty="0"/>
              <a:t>composite of </a:t>
            </a:r>
            <a:r>
              <a:rPr lang="en-US" b="1" u="sng" dirty="0"/>
              <a:t>cv death, MI, hospitalization for unstable angina, heart failure or resuscitated cardiac arrest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33710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6EDD3D6F-E778-4ED9-8102-7B8FDF6322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3D487F7-9050-4871-B351-34A72ADB29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1" y="-1"/>
            <a:ext cx="6096002" cy="6858000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90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E98B597-0F5F-4D04-B4A1-6DD8720CB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-2"/>
            <a:ext cx="6096000" cy="6858002"/>
          </a:xfrm>
          <a:prstGeom prst="rect">
            <a:avLst/>
          </a:prstGeom>
          <a:gradFill>
            <a:gsLst>
              <a:gs pos="3100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lumMod val="75000"/>
                  <a:alpha val="75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43C27DD-EF6A-4C48-9669-C2970E71A8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-152401" y="609599"/>
            <a:ext cx="6858003" cy="5638801"/>
          </a:xfrm>
          <a:prstGeom prst="rect">
            <a:avLst/>
          </a:prstGeom>
          <a:gradFill>
            <a:gsLst>
              <a:gs pos="0">
                <a:schemeClr val="accent6">
                  <a:alpha val="0"/>
                </a:schemeClr>
              </a:gs>
              <a:gs pos="72000">
                <a:schemeClr val="accent2">
                  <a:alpha val="46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5A1AA86-B7E6-4C02-AA34-F1A25CD4CC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4" y="2490715"/>
            <a:ext cx="6096003" cy="4367283"/>
          </a:xfrm>
          <a:prstGeom prst="rect">
            <a:avLst/>
          </a:prstGeom>
          <a:gradFill>
            <a:gsLst>
              <a:gs pos="0">
                <a:schemeClr val="accent6">
                  <a:alpha val="0"/>
                </a:schemeClr>
              </a:gs>
              <a:gs pos="72000">
                <a:schemeClr val="accent5">
                  <a:alpha val="1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86C3B9CB-4E48-4726-B7B9-9E02F71B15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4137312">
            <a:off x="565239" y="1211422"/>
            <a:ext cx="4640488" cy="4640488"/>
          </a:xfrm>
          <a:prstGeom prst="ellipse">
            <a:avLst/>
          </a:prstGeom>
          <a:gradFill>
            <a:gsLst>
              <a:gs pos="53000">
                <a:schemeClr val="accent6">
                  <a:alpha val="3000"/>
                </a:schemeClr>
              </a:gs>
              <a:gs pos="100000">
                <a:schemeClr val="accent6">
                  <a:lumMod val="40000"/>
                  <a:lumOff val="60000"/>
                  <a:alpha val="1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650034-BA24-2E4D-9623-21590022C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2922491"/>
            <a:ext cx="4739343" cy="3254790"/>
          </a:xfrm>
        </p:spPr>
        <p:txBody>
          <a:bodyPr vert="horz" lIns="0" tIns="0" rIns="0" bIns="0" rtlCol="0" anchor="t">
            <a:normAutofit/>
          </a:bodyPr>
          <a:lstStyle/>
          <a:p>
            <a:pPr algn="r"/>
            <a:r>
              <a:rPr lang="en-US" sz="3600" spc="750" dirty="0">
                <a:solidFill>
                  <a:schemeClr val="bg1"/>
                </a:solidFill>
              </a:rPr>
              <a:t>Lifestyle management of chronic coronary syndromes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E6B676E2-4F41-9F4A-9AC7-A85989D18D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767"/>
          <a:stretch/>
        </p:blipFill>
        <p:spPr>
          <a:xfrm>
            <a:off x="6553199" y="457200"/>
            <a:ext cx="518160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21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BB02F283-AD3D-43EB-8EB3-EEABE7B685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7267ACD-C9FA-48F7-BA90-C05046F4EE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274922"/>
            <a:ext cx="12198726" cy="160604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3E17AA8-C417-4F74-9F1B-EAD82A19B7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8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79F9CB9-0076-49F5-845A-C97CCFC163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567348B-D4F9-4978-8FB4-D4031CD133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4930450" y="5273748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BFEB2C-6911-E547-925C-397D1A7C6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69" y="5553718"/>
            <a:ext cx="7203004" cy="1054645"/>
          </a:xfrm>
        </p:spPr>
        <p:txBody>
          <a:bodyPr vert="horz" lIns="0" tIns="0" rIns="0" bIns="0" rtlCol="0" anchor="ctr">
            <a:noAutofit/>
          </a:bodyPr>
          <a:lstStyle/>
          <a:p>
            <a:r>
              <a:rPr lang="en-US" sz="2400" spc="750" dirty="0">
                <a:solidFill>
                  <a:schemeClr val="bg1"/>
                </a:solidFill>
              </a:rPr>
              <a:t>Medical therapy of chronic coronary syndromes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CC3DCEA8-A086-C14B-85D6-D6A257056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14" y="457200"/>
            <a:ext cx="10191097" cy="440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47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1DBC8414-BE7E-4B6C-A114-B2C3795C88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C398C5-5C2E-4038-9DB3-DE2B5A9BEF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2F10B26-073B-4B10-8AAA-161242DD82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10DBBC7-698F-4A54-B1CB-A99F9CC356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DE6E822A-8BCF-432C-83E6-BBE821476C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DF89F7-534B-F242-B716-700B0D8C2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Autofit/>
          </a:bodyPr>
          <a:lstStyle/>
          <a:p>
            <a:pPr algn="r"/>
            <a:r>
              <a:rPr lang="en-US" sz="2000" spc="750" dirty="0">
                <a:solidFill>
                  <a:schemeClr val="bg1"/>
                </a:solidFill>
              </a:rPr>
              <a:t>Decision Tree for patients undergoing invasive coronary angiography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D398738-AC5C-7A42-AEE1-ACF1AF90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131" y="457200"/>
            <a:ext cx="5951114" cy="595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47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mit Pfeil 192">
            <a:extLst>
              <a:ext uri="{FF2B5EF4-FFF2-40B4-BE49-F238E27FC236}">
                <a16:creationId xmlns:a16="http://schemas.microsoft.com/office/drawing/2014/main" xmlns="" id="{4327C383-8150-0344-9428-2BA5DC48691A}"/>
              </a:ext>
            </a:extLst>
          </p:cNvPr>
          <p:cNvCxnSpPr/>
          <p:nvPr/>
        </p:nvCxnSpPr>
        <p:spPr>
          <a:xfrm flipH="1">
            <a:off x="5961300" y="4475588"/>
            <a:ext cx="4763" cy="18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196">
            <a:extLst>
              <a:ext uri="{FF2B5EF4-FFF2-40B4-BE49-F238E27FC236}">
                <a16:creationId xmlns:a16="http://schemas.microsoft.com/office/drawing/2014/main" xmlns="" id="{C915B714-C6B8-1643-9324-AB5E0DAAE541}"/>
              </a:ext>
            </a:extLst>
          </p:cNvPr>
          <p:cNvCxnSpPr/>
          <p:nvPr/>
        </p:nvCxnSpPr>
        <p:spPr>
          <a:xfrm flipH="1">
            <a:off x="9055738" y="4332823"/>
            <a:ext cx="4763" cy="1836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200">
            <a:extLst>
              <a:ext uri="{FF2B5EF4-FFF2-40B4-BE49-F238E27FC236}">
                <a16:creationId xmlns:a16="http://schemas.microsoft.com/office/drawing/2014/main" xmlns="" id="{80A44281-42EE-9546-8E09-4F771EB7E8B9}"/>
              </a:ext>
            </a:extLst>
          </p:cNvPr>
          <p:cNvCxnSpPr/>
          <p:nvPr/>
        </p:nvCxnSpPr>
        <p:spPr>
          <a:xfrm>
            <a:off x="3889663" y="5602694"/>
            <a:ext cx="5157031" cy="1401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189">
            <a:extLst>
              <a:ext uri="{FF2B5EF4-FFF2-40B4-BE49-F238E27FC236}">
                <a16:creationId xmlns:a16="http://schemas.microsoft.com/office/drawing/2014/main" xmlns="" id="{1216FD1F-120A-FC44-8F71-28D4A8BEDF55}"/>
              </a:ext>
            </a:extLst>
          </p:cNvPr>
          <p:cNvCxnSpPr/>
          <p:nvPr/>
        </p:nvCxnSpPr>
        <p:spPr>
          <a:xfrm>
            <a:off x="9800726" y="3656237"/>
            <a:ext cx="0" cy="180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188">
            <a:extLst>
              <a:ext uri="{FF2B5EF4-FFF2-40B4-BE49-F238E27FC236}">
                <a16:creationId xmlns:a16="http://schemas.microsoft.com/office/drawing/2014/main" xmlns="" id="{80797E26-450D-D34C-A095-51F3B5961B51}"/>
              </a:ext>
            </a:extLst>
          </p:cNvPr>
          <p:cNvCxnSpPr/>
          <p:nvPr/>
        </p:nvCxnSpPr>
        <p:spPr>
          <a:xfrm>
            <a:off x="8293739" y="3659321"/>
            <a:ext cx="0" cy="180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187">
            <a:extLst>
              <a:ext uri="{FF2B5EF4-FFF2-40B4-BE49-F238E27FC236}">
                <a16:creationId xmlns:a16="http://schemas.microsoft.com/office/drawing/2014/main" xmlns="" id="{60F50483-EA1A-7B4F-A476-D280D331ADA7}"/>
              </a:ext>
            </a:extLst>
          </p:cNvPr>
          <p:cNvCxnSpPr/>
          <p:nvPr/>
        </p:nvCxnSpPr>
        <p:spPr>
          <a:xfrm>
            <a:off x="2152008" y="3664089"/>
            <a:ext cx="0" cy="180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186">
            <a:extLst>
              <a:ext uri="{FF2B5EF4-FFF2-40B4-BE49-F238E27FC236}">
                <a16:creationId xmlns:a16="http://schemas.microsoft.com/office/drawing/2014/main" xmlns="" id="{7B80F54B-8E0C-4041-A712-7A794DF37A0A}"/>
              </a:ext>
            </a:extLst>
          </p:cNvPr>
          <p:cNvCxnSpPr/>
          <p:nvPr/>
        </p:nvCxnSpPr>
        <p:spPr>
          <a:xfrm>
            <a:off x="3666615" y="3668625"/>
            <a:ext cx="0" cy="180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81">
            <a:extLst>
              <a:ext uri="{FF2B5EF4-FFF2-40B4-BE49-F238E27FC236}">
                <a16:creationId xmlns:a16="http://schemas.microsoft.com/office/drawing/2014/main" xmlns="" id="{7BFDCC37-4602-C745-B68E-40F9F0FBBEF8}"/>
              </a:ext>
            </a:extLst>
          </p:cNvPr>
          <p:cNvCxnSpPr/>
          <p:nvPr/>
        </p:nvCxnSpPr>
        <p:spPr>
          <a:xfrm>
            <a:off x="6668583" y="3648317"/>
            <a:ext cx="0" cy="180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68">
            <a:extLst>
              <a:ext uri="{FF2B5EF4-FFF2-40B4-BE49-F238E27FC236}">
                <a16:creationId xmlns:a16="http://schemas.microsoft.com/office/drawing/2014/main" xmlns="" id="{17D8C457-75B4-4040-B5AD-75B60B8A5A69}"/>
              </a:ext>
            </a:extLst>
          </p:cNvPr>
          <p:cNvCxnSpPr/>
          <p:nvPr/>
        </p:nvCxnSpPr>
        <p:spPr>
          <a:xfrm>
            <a:off x="5204908" y="3648318"/>
            <a:ext cx="0" cy="1800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61">
            <a:extLst>
              <a:ext uri="{FF2B5EF4-FFF2-40B4-BE49-F238E27FC236}">
                <a16:creationId xmlns:a16="http://schemas.microsoft.com/office/drawing/2014/main" xmlns="" id="{4024C8E3-54F2-134F-96D5-A838EDBB1298}"/>
              </a:ext>
            </a:extLst>
          </p:cNvPr>
          <p:cNvCxnSpPr/>
          <p:nvPr/>
        </p:nvCxnSpPr>
        <p:spPr>
          <a:xfrm>
            <a:off x="5968341" y="2645333"/>
            <a:ext cx="0" cy="25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49">
            <a:extLst>
              <a:ext uri="{FF2B5EF4-FFF2-40B4-BE49-F238E27FC236}">
                <a16:creationId xmlns:a16="http://schemas.microsoft.com/office/drawing/2014/main" xmlns="" id="{A7FCC912-CEAE-3340-B77E-33B835AA6F2A}"/>
              </a:ext>
            </a:extLst>
          </p:cNvPr>
          <p:cNvCxnSpPr/>
          <p:nvPr/>
        </p:nvCxnSpPr>
        <p:spPr>
          <a:xfrm flipH="1">
            <a:off x="5969543" y="2091358"/>
            <a:ext cx="4763" cy="252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11">
            <a:extLst>
              <a:ext uri="{FF2B5EF4-FFF2-40B4-BE49-F238E27FC236}">
                <a16:creationId xmlns:a16="http://schemas.microsoft.com/office/drawing/2014/main" xmlns="" id="{96A56F02-1014-2A40-8F0D-0FF5D6CF604E}"/>
              </a:ext>
            </a:extLst>
          </p:cNvPr>
          <p:cNvSpPr txBox="1"/>
          <p:nvPr/>
        </p:nvSpPr>
        <p:spPr>
          <a:xfrm>
            <a:off x="1824966" y="127883"/>
            <a:ext cx="8296275" cy="6572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Acute</a:t>
            </a: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CH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Coronary</a:t>
            </a:r>
            <a:r>
              <a:rPr kumimoji="0" lang="de-CH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Syndrome</a:t>
            </a:r>
            <a:r>
              <a:rPr kumimoji="0" lang="de-CH" sz="2000" b="1" i="0" u="none" strike="noStrike" kern="1200" cap="none" spc="0" normalizeH="0" baseline="3000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1,2</a:t>
            </a:r>
          </a:p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 h/1 h </a:t>
            </a:r>
            <a:r>
              <a:rPr kumimoji="0" lang="de-CH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hs-Troponin</a:t>
            </a: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I-</a:t>
            </a:r>
            <a:r>
              <a:rPr kumimoji="0" lang="de-CH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Algorithm</a:t>
            </a:r>
            <a:endParaRPr kumimoji="0" lang="de-CH" sz="20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bgerundetes Rechteck 112">
            <a:extLst>
              <a:ext uri="{FF2B5EF4-FFF2-40B4-BE49-F238E27FC236}">
                <a16:creationId xmlns:a16="http://schemas.microsoft.com/office/drawing/2014/main" xmlns="" id="{3D068E12-4F87-D845-BE71-7FD45EE88D42}"/>
              </a:ext>
            </a:extLst>
          </p:cNvPr>
          <p:cNvSpPr/>
          <p:nvPr/>
        </p:nvSpPr>
        <p:spPr>
          <a:xfrm>
            <a:off x="4368141" y="1057005"/>
            <a:ext cx="3209926" cy="428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Acute</a:t>
            </a: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CH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Chest</a:t>
            </a: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CH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Pain</a:t>
            </a:r>
            <a:endParaRPr kumimoji="0" lang="de-CH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bgerundetes Rechteck 113">
            <a:extLst>
              <a:ext uri="{FF2B5EF4-FFF2-40B4-BE49-F238E27FC236}">
                <a16:creationId xmlns:a16="http://schemas.microsoft.com/office/drawing/2014/main" xmlns="" id="{05CD773D-FAFC-D74D-AEA6-7C9904807F5D}"/>
              </a:ext>
            </a:extLst>
          </p:cNvPr>
          <p:cNvSpPr/>
          <p:nvPr/>
        </p:nvSpPr>
        <p:spPr>
          <a:xfrm>
            <a:off x="5527066" y="1745722"/>
            <a:ext cx="866777" cy="428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ECG</a:t>
            </a:r>
          </a:p>
        </p:txBody>
      </p:sp>
      <p:sp>
        <p:nvSpPr>
          <p:cNvPr id="18" name="Abgerundetes Rechteck 114">
            <a:extLst>
              <a:ext uri="{FF2B5EF4-FFF2-40B4-BE49-F238E27FC236}">
                <a16:creationId xmlns:a16="http://schemas.microsoft.com/office/drawing/2014/main" xmlns="" id="{1CC4908D-391D-DD44-8A1E-DE8D4C569FF6}"/>
              </a:ext>
            </a:extLst>
          </p:cNvPr>
          <p:cNvSpPr/>
          <p:nvPr/>
        </p:nvSpPr>
        <p:spPr>
          <a:xfrm>
            <a:off x="5101566" y="2344380"/>
            <a:ext cx="1799998" cy="42862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hs-Troponin</a:t>
            </a: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</a:t>
            </a:r>
          </a:p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</a:t>
            </a:r>
            <a:r>
              <a:rPr kumimoji="0" lang="de-CH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admission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CH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after 1 </a:t>
            </a:r>
            <a:r>
              <a:rPr kumimoji="0" lang="de-CH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hour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9" name="Abgerundetes Rechteck 115">
            <a:extLst>
              <a:ext uri="{FF2B5EF4-FFF2-40B4-BE49-F238E27FC236}">
                <a16:creationId xmlns:a16="http://schemas.microsoft.com/office/drawing/2014/main" xmlns="" id="{FC4FDF72-47F8-1F4E-9C71-B80230920680}"/>
              </a:ext>
            </a:extLst>
          </p:cNvPr>
          <p:cNvSpPr/>
          <p:nvPr/>
        </p:nvSpPr>
        <p:spPr>
          <a:xfrm>
            <a:off x="1494588" y="1754728"/>
            <a:ext cx="2088000" cy="428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STEMI-Protocol</a:t>
            </a:r>
          </a:p>
        </p:txBody>
      </p:sp>
      <p:sp>
        <p:nvSpPr>
          <p:cNvPr id="20" name="Abgerundetes Rechteck 116">
            <a:extLst>
              <a:ext uri="{FF2B5EF4-FFF2-40B4-BE49-F238E27FC236}">
                <a16:creationId xmlns:a16="http://schemas.microsoft.com/office/drawing/2014/main" xmlns="" id="{6231351C-FCBA-CB4E-8700-58562DF27464}"/>
              </a:ext>
            </a:extLst>
          </p:cNvPr>
          <p:cNvSpPr/>
          <p:nvPr/>
        </p:nvSpPr>
        <p:spPr>
          <a:xfrm>
            <a:off x="8376368" y="1747841"/>
            <a:ext cx="2088000" cy="4284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Invasive </a:t>
            </a:r>
            <a:r>
              <a:rPr kumimoji="0" lang="de-CH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management</a:t>
            </a:r>
            <a:endParaRPr kumimoji="0" lang="de-CH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bgerundetes Rechteck 118">
            <a:extLst>
              <a:ext uri="{FF2B5EF4-FFF2-40B4-BE49-F238E27FC236}">
                <a16:creationId xmlns:a16="http://schemas.microsoft.com/office/drawing/2014/main" xmlns="" id="{EB2E451C-144E-9D41-B508-EC89AE549125}"/>
              </a:ext>
            </a:extLst>
          </p:cNvPr>
          <p:cNvSpPr/>
          <p:nvPr/>
        </p:nvSpPr>
        <p:spPr>
          <a:xfrm>
            <a:off x="2993367" y="3081095"/>
            <a:ext cx="1368000" cy="647699"/>
          </a:xfrm>
          <a:prstGeom prst="roundRect">
            <a:avLst/>
          </a:prstGeom>
          <a:solidFill>
            <a:srgbClr val="418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&lt;5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/L</a:t>
            </a:r>
          </a:p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de-CH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CH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rise</a:t>
            </a:r>
            <a:r>
              <a:rPr kumimoji="0" lang="de-CH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hr.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&lt;2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/L</a:t>
            </a:r>
          </a:p>
        </p:txBody>
      </p:sp>
      <p:sp>
        <p:nvSpPr>
          <p:cNvPr id="22" name="Abgerundetes Rechteck 119">
            <a:extLst>
              <a:ext uri="{FF2B5EF4-FFF2-40B4-BE49-F238E27FC236}">
                <a16:creationId xmlns:a16="http://schemas.microsoft.com/office/drawing/2014/main" xmlns="" id="{84EC1D95-0689-CE46-8FFB-0FCE6EB651C1}"/>
              </a:ext>
            </a:extLst>
          </p:cNvPr>
          <p:cNvSpPr/>
          <p:nvPr/>
        </p:nvSpPr>
        <p:spPr>
          <a:xfrm>
            <a:off x="1449681" y="3079629"/>
            <a:ext cx="1368000" cy="648000"/>
          </a:xfrm>
          <a:prstGeom prst="roundRect">
            <a:avLst/>
          </a:prstGeom>
          <a:solidFill>
            <a:srgbClr val="418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&lt;2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/L</a:t>
            </a:r>
          </a:p>
        </p:txBody>
      </p:sp>
      <p:sp>
        <p:nvSpPr>
          <p:cNvPr id="23" name="Abgerundetes Rechteck 120">
            <a:extLst>
              <a:ext uri="{FF2B5EF4-FFF2-40B4-BE49-F238E27FC236}">
                <a16:creationId xmlns:a16="http://schemas.microsoft.com/office/drawing/2014/main" xmlns="" id="{E6D5720B-FA7A-2442-9A1A-28BE8DB080F7}"/>
              </a:ext>
            </a:extLst>
          </p:cNvPr>
          <p:cNvSpPr/>
          <p:nvPr/>
        </p:nvSpPr>
        <p:spPr>
          <a:xfrm>
            <a:off x="4520541" y="3091110"/>
            <a:ext cx="1440000" cy="648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2-5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/L</a:t>
            </a:r>
          </a:p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de-CH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CH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rise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</a:p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hr.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2-5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/L</a:t>
            </a:r>
          </a:p>
        </p:txBody>
      </p:sp>
      <p:sp>
        <p:nvSpPr>
          <p:cNvPr id="24" name="Abgerundetes Rechteck 121">
            <a:extLst>
              <a:ext uri="{FF2B5EF4-FFF2-40B4-BE49-F238E27FC236}">
                <a16:creationId xmlns:a16="http://schemas.microsoft.com/office/drawing/2014/main" xmlns="" id="{D4F8403F-425C-8C4F-B706-AB4D4068C366}"/>
              </a:ext>
            </a:extLst>
          </p:cNvPr>
          <p:cNvSpPr/>
          <p:nvPr/>
        </p:nvSpPr>
        <p:spPr>
          <a:xfrm>
            <a:off x="7584357" y="3079998"/>
            <a:ext cx="1368000" cy="648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≥52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/L</a:t>
            </a:r>
          </a:p>
        </p:txBody>
      </p:sp>
      <p:sp>
        <p:nvSpPr>
          <p:cNvPr id="25" name="Abgerundetes Rechteck 122">
            <a:extLst>
              <a:ext uri="{FF2B5EF4-FFF2-40B4-BE49-F238E27FC236}">
                <a16:creationId xmlns:a16="http://schemas.microsoft.com/office/drawing/2014/main" xmlns="" id="{FAB2751C-A977-2645-B5EE-44F7C93D3AA5}"/>
              </a:ext>
            </a:extLst>
          </p:cNvPr>
          <p:cNvSpPr/>
          <p:nvPr/>
        </p:nvSpPr>
        <p:spPr>
          <a:xfrm>
            <a:off x="6045274" y="3096727"/>
            <a:ext cx="1440000" cy="648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5-51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/L</a:t>
            </a:r>
          </a:p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de-CH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CH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rise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</a:p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hr.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&lt;6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/L</a:t>
            </a:r>
          </a:p>
        </p:txBody>
      </p:sp>
      <p:sp>
        <p:nvSpPr>
          <p:cNvPr id="26" name="Abgerundetes Rechteck 123">
            <a:extLst>
              <a:ext uri="{FF2B5EF4-FFF2-40B4-BE49-F238E27FC236}">
                <a16:creationId xmlns:a16="http://schemas.microsoft.com/office/drawing/2014/main" xmlns="" id="{07224A9A-2D4D-DF4E-B497-383CD9689D81}"/>
              </a:ext>
            </a:extLst>
          </p:cNvPr>
          <p:cNvSpPr/>
          <p:nvPr/>
        </p:nvSpPr>
        <p:spPr>
          <a:xfrm>
            <a:off x="9101620" y="3090501"/>
            <a:ext cx="1368000" cy="648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Rise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</a:p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hr.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≥6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/L</a:t>
            </a:r>
          </a:p>
        </p:txBody>
      </p:sp>
      <p:sp>
        <p:nvSpPr>
          <p:cNvPr id="27" name="Abgerundetes Rechteck 124">
            <a:extLst>
              <a:ext uri="{FF2B5EF4-FFF2-40B4-BE49-F238E27FC236}">
                <a16:creationId xmlns:a16="http://schemas.microsoft.com/office/drawing/2014/main" xmlns="" id="{2EA5B561-29BE-EA42-A287-6FB522248DB4}"/>
              </a:ext>
            </a:extLst>
          </p:cNvPr>
          <p:cNvSpPr/>
          <p:nvPr/>
        </p:nvSpPr>
        <p:spPr>
          <a:xfrm>
            <a:off x="4975280" y="4019535"/>
            <a:ext cx="1990800" cy="47148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Observe</a:t>
            </a:r>
            <a:endParaRPr kumimoji="0" lang="de-CH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Abgerundetes Rechteck 125">
            <a:extLst>
              <a:ext uri="{FF2B5EF4-FFF2-40B4-BE49-F238E27FC236}">
                <a16:creationId xmlns:a16="http://schemas.microsoft.com/office/drawing/2014/main" xmlns="" id="{7FA19D13-102B-2B41-A283-4E6C915060A5}"/>
              </a:ext>
            </a:extLst>
          </p:cNvPr>
          <p:cNvSpPr/>
          <p:nvPr/>
        </p:nvSpPr>
        <p:spPr>
          <a:xfrm>
            <a:off x="1916550" y="4020008"/>
            <a:ext cx="1990800" cy="471488"/>
          </a:xfrm>
          <a:prstGeom prst="roundRect">
            <a:avLst/>
          </a:prstGeom>
          <a:solidFill>
            <a:srgbClr val="418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Heart </a:t>
            </a:r>
            <a:r>
              <a:rPr kumimoji="0" lang="de-CH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attack</a:t>
            </a: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CH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ruled</a:t>
            </a: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out</a:t>
            </a:r>
          </a:p>
        </p:txBody>
      </p:sp>
      <p:sp>
        <p:nvSpPr>
          <p:cNvPr id="29" name="Abgerundetes Rechteck 126">
            <a:extLst>
              <a:ext uri="{FF2B5EF4-FFF2-40B4-BE49-F238E27FC236}">
                <a16:creationId xmlns:a16="http://schemas.microsoft.com/office/drawing/2014/main" xmlns="" id="{D52AFDC2-9AE8-1E44-8F11-64713A8FDD9F}"/>
              </a:ext>
            </a:extLst>
          </p:cNvPr>
          <p:cNvSpPr/>
          <p:nvPr/>
        </p:nvSpPr>
        <p:spPr>
          <a:xfrm>
            <a:off x="8049553" y="4021474"/>
            <a:ext cx="1990800" cy="47148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Heart </a:t>
            </a:r>
            <a:r>
              <a:rPr kumimoji="0" lang="de-CH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attack</a:t>
            </a: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probable</a:t>
            </a:r>
          </a:p>
        </p:txBody>
      </p:sp>
      <p:sp>
        <p:nvSpPr>
          <p:cNvPr id="30" name="Abgerundetes Rechteck 127">
            <a:extLst>
              <a:ext uri="{FF2B5EF4-FFF2-40B4-BE49-F238E27FC236}">
                <a16:creationId xmlns:a16="http://schemas.microsoft.com/office/drawing/2014/main" xmlns="" id="{AB1DC87E-8D4E-3F42-93C5-0BF86CD0FB53}"/>
              </a:ext>
            </a:extLst>
          </p:cNvPr>
          <p:cNvSpPr/>
          <p:nvPr/>
        </p:nvSpPr>
        <p:spPr>
          <a:xfrm>
            <a:off x="4903300" y="4665178"/>
            <a:ext cx="2143126" cy="5143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Another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hours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after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admission</a:t>
            </a:r>
            <a:endParaRPr kumimoji="0" lang="de-CH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bgerundetes Rechteck 128">
            <a:extLst>
              <a:ext uri="{FF2B5EF4-FFF2-40B4-BE49-F238E27FC236}">
                <a16:creationId xmlns:a16="http://schemas.microsoft.com/office/drawing/2014/main" xmlns="" id="{76FE8FF7-1D3A-EF4E-AEC6-E48E16C42F27}"/>
              </a:ext>
            </a:extLst>
          </p:cNvPr>
          <p:cNvSpPr/>
          <p:nvPr/>
        </p:nvSpPr>
        <p:spPr>
          <a:xfrm>
            <a:off x="4978109" y="5370705"/>
            <a:ext cx="2009776" cy="42862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Rise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≥10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/L </a:t>
            </a:r>
          </a:p>
        </p:txBody>
      </p:sp>
      <p:sp>
        <p:nvSpPr>
          <p:cNvPr id="32" name="Abgerundetes Rechteck 129">
            <a:extLst>
              <a:ext uri="{FF2B5EF4-FFF2-40B4-BE49-F238E27FC236}">
                <a16:creationId xmlns:a16="http://schemas.microsoft.com/office/drawing/2014/main" xmlns="" id="{D9E81FB8-2151-6648-B3A3-80761E692749}"/>
              </a:ext>
            </a:extLst>
          </p:cNvPr>
          <p:cNvSpPr/>
          <p:nvPr/>
        </p:nvSpPr>
        <p:spPr>
          <a:xfrm>
            <a:off x="1878454" y="5226456"/>
            <a:ext cx="2009776" cy="752475"/>
          </a:xfrm>
          <a:prstGeom prst="roundRect">
            <a:avLst/>
          </a:prstGeom>
          <a:solidFill>
            <a:srgbClr val="006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Pain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free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Differential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diagnoses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ruled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out</a:t>
            </a:r>
          </a:p>
        </p:txBody>
      </p:sp>
      <p:sp>
        <p:nvSpPr>
          <p:cNvPr id="33" name="Abgerundetes Rechteck 130">
            <a:extLst>
              <a:ext uri="{FF2B5EF4-FFF2-40B4-BE49-F238E27FC236}">
                <a16:creationId xmlns:a16="http://schemas.microsoft.com/office/drawing/2014/main" xmlns="" id="{39265E90-2A98-814E-ADBE-AE58F2694848}"/>
              </a:ext>
            </a:extLst>
          </p:cNvPr>
          <p:cNvSpPr/>
          <p:nvPr/>
        </p:nvSpPr>
        <p:spPr>
          <a:xfrm>
            <a:off x="1872739" y="6166010"/>
            <a:ext cx="2009776" cy="428625"/>
          </a:xfrm>
          <a:prstGeom prst="roundRect">
            <a:avLst/>
          </a:prstGeom>
          <a:solidFill>
            <a:srgbClr val="418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Discharge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/Stresstest</a:t>
            </a:r>
          </a:p>
        </p:txBody>
      </p:sp>
      <p:sp>
        <p:nvSpPr>
          <p:cNvPr id="34" name="Abgerundetes Rechteck 131">
            <a:extLst>
              <a:ext uri="{FF2B5EF4-FFF2-40B4-BE49-F238E27FC236}">
                <a16:creationId xmlns:a16="http://schemas.microsoft.com/office/drawing/2014/main" xmlns="" id="{E51B2A87-05D8-F144-ACE2-8AFFD0C82EF7}"/>
              </a:ext>
            </a:extLst>
          </p:cNvPr>
          <p:cNvSpPr/>
          <p:nvPr/>
        </p:nvSpPr>
        <p:spPr>
          <a:xfrm>
            <a:off x="8060030" y="6166708"/>
            <a:ext cx="2009776" cy="42862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Invasive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investigation</a:t>
            </a:r>
            <a:endParaRPr kumimoji="0" lang="de-CH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80">
            <a:extLst>
              <a:ext uri="{FF2B5EF4-FFF2-40B4-BE49-F238E27FC236}">
                <a16:creationId xmlns:a16="http://schemas.microsoft.com/office/drawing/2014/main" xmlns="" id="{31A4D97D-927B-FA4B-857E-73F6F3AD4D44}"/>
              </a:ext>
            </a:extLst>
          </p:cNvPr>
          <p:cNvSpPr txBox="1"/>
          <p:nvPr/>
        </p:nvSpPr>
        <p:spPr>
          <a:xfrm>
            <a:off x="1625944" y="6618061"/>
            <a:ext cx="64188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1. </a:t>
            </a:r>
            <a:r>
              <a:rPr kumimoji="0" lang="de-CH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Roffi</a:t>
            </a:r>
            <a:r>
              <a:rPr kumimoji="0" lang="de-CH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M et al. ESC Non-STEMI Guidelines </a:t>
            </a:r>
            <a:r>
              <a:rPr kumimoji="0" lang="de-CH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Eur</a:t>
            </a:r>
            <a:r>
              <a:rPr kumimoji="0" lang="de-CH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Heart J 2015; 2. Reichlin T et al. CMAJ 2015;187(8):E243-E252 </a:t>
            </a:r>
          </a:p>
        </p:txBody>
      </p:sp>
      <p:sp>
        <p:nvSpPr>
          <p:cNvPr id="36" name="Textfeld 145">
            <a:extLst>
              <a:ext uri="{FF2B5EF4-FFF2-40B4-BE49-F238E27FC236}">
                <a16:creationId xmlns:a16="http://schemas.microsoft.com/office/drawing/2014/main" xmlns="" id="{39C27F11-0951-E040-A223-A63B9264BD64}"/>
              </a:ext>
            </a:extLst>
          </p:cNvPr>
          <p:cNvSpPr txBox="1"/>
          <p:nvPr/>
        </p:nvSpPr>
        <p:spPr>
          <a:xfrm>
            <a:off x="3477108" y="1863104"/>
            <a:ext cx="2143792" cy="1214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ST-Elevation</a:t>
            </a:r>
          </a:p>
        </p:txBody>
      </p:sp>
      <p:sp>
        <p:nvSpPr>
          <p:cNvPr id="37" name="Textfeld 146">
            <a:extLst>
              <a:ext uri="{FF2B5EF4-FFF2-40B4-BE49-F238E27FC236}">
                <a16:creationId xmlns:a16="http://schemas.microsoft.com/office/drawing/2014/main" xmlns="" id="{8A30B5A6-67CE-FB46-9075-1D5531BD0025}"/>
              </a:ext>
            </a:extLst>
          </p:cNvPr>
          <p:cNvSpPr txBox="1"/>
          <p:nvPr/>
        </p:nvSpPr>
        <p:spPr>
          <a:xfrm>
            <a:off x="6606785" y="1572156"/>
            <a:ext cx="1566635" cy="7596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Ischaemic</a:t>
            </a:r>
            <a:r>
              <a:rPr kumimoji="0" lang="de-CH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ECG </a:t>
            </a:r>
            <a:r>
              <a:rPr kumimoji="0" lang="de-CH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changes</a:t>
            </a:r>
            <a:r>
              <a:rPr kumimoji="0" lang="de-CH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CH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de-CH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persistent </a:t>
            </a:r>
            <a:r>
              <a:rPr kumimoji="0" lang="de-CH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chest</a:t>
            </a:r>
            <a:r>
              <a:rPr kumimoji="0" lang="de-CH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CH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pain</a:t>
            </a:r>
            <a:endParaRPr kumimoji="0" lang="de-CH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8" name="Gerade Verbindung mit Pfeil 148">
            <a:extLst>
              <a:ext uri="{FF2B5EF4-FFF2-40B4-BE49-F238E27FC236}">
                <a16:creationId xmlns:a16="http://schemas.microsoft.com/office/drawing/2014/main" xmlns="" id="{29DDC3CA-A703-9B45-B7CB-BF62B05DE4BA}"/>
              </a:ext>
            </a:extLst>
          </p:cNvPr>
          <p:cNvCxnSpPr/>
          <p:nvPr/>
        </p:nvCxnSpPr>
        <p:spPr>
          <a:xfrm flipH="1">
            <a:off x="5968341" y="1494458"/>
            <a:ext cx="4763" cy="252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151">
            <a:extLst>
              <a:ext uri="{FF2B5EF4-FFF2-40B4-BE49-F238E27FC236}">
                <a16:creationId xmlns:a16="http://schemas.microsoft.com/office/drawing/2014/main" xmlns="" id="{0E042E88-EF41-A645-A7F0-F54567C7351E}"/>
              </a:ext>
            </a:extLst>
          </p:cNvPr>
          <p:cNvCxnSpPr/>
          <p:nvPr/>
        </p:nvCxnSpPr>
        <p:spPr>
          <a:xfrm flipH="1">
            <a:off x="5029970" y="1948556"/>
            <a:ext cx="468000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152">
            <a:extLst>
              <a:ext uri="{FF2B5EF4-FFF2-40B4-BE49-F238E27FC236}">
                <a16:creationId xmlns:a16="http://schemas.microsoft.com/office/drawing/2014/main" xmlns="" id="{87175B29-0A55-2A4C-ABF5-9653C4C88B62}"/>
              </a:ext>
            </a:extLst>
          </p:cNvPr>
          <p:cNvCxnSpPr/>
          <p:nvPr/>
        </p:nvCxnSpPr>
        <p:spPr>
          <a:xfrm flipH="1">
            <a:off x="3636591" y="1955846"/>
            <a:ext cx="432000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154">
            <a:extLst>
              <a:ext uri="{FF2B5EF4-FFF2-40B4-BE49-F238E27FC236}">
                <a16:creationId xmlns:a16="http://schemas.microsoft.com/office/drawing/2014/main" xmlns="" id="{47EFA182-D215-8249-ABD3-3DEEA74C20A4}"/>
              </a:ext>
            </a:extLst>
          </p:cNvPr>
          <p:cNvCxnSpPr/>
          <p:nvPr/>
        </p:nvCxnSpPr>
        <p:spPr>
          <a:xfrm>
            <a:off x="6411958" y="1946498"/>
            <a:ext cx="216000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155">
            <a:extLst>
              <a:ext uri="{FF2B5EF4-FFF2-40B4-BE49-F238E27FC236}">
                <a16:creationId xmlns:a16="http://schemas.microsoft.com/office/drawing/2014/main" xmlns="" id="{18E436E3-BCBE-0041-A1DD-AFCFCBD1A227}"/>
              </a:ext>
            </a:extLst>
          </p:cNvPr>
          <p:cNvCxnSpPr/>
          <p:nvPr/>
        </p:nvCxnSpPr>
        <p:spPr>
          <a:xfrm>
            <a:off x="8130603" y="1944992"/>
            <a:ext cx="216000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159">
            <a:extLst>
              <a:ext uri="{FF2B5EF4-FFF2-40B4-BE49-F238E27FC236}">
                <a16:creationId xmlns:a16="http://schemas.microsoft.com/office/drawing/2014/main" xmlns="" id="{482884E0-495A-4B46-9B0D-688CF49B4CF4}"/>
              </a:ext>
            </a:extLst>
          </p:cNvPr>
          <p:cNvCxnSpPr/>
          <p:nvPr/>
        </p:nvCxnSpPr>
        <p:spPr>
          <a:xfrm>
            <a:off x="2125314" y="2906174"/>
            <a:ext cx="766800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175">
            <a:extLst>
              <a:ext uri="{FF2B5EF4-FFF2-40B4-BE49-F238E27FC236}">
                <a16:creationId xmlns:a16="http://schemas.microsoft.com/office/drawing/2014/main" xmlns="" id="{5C8D6F46-A5C4-D249-8673-0BCF6BF9CFAB}"/>
              </a:ext>
            </a:extLst>
          </p:cNvPr>
          <p:cNvCxnSpPr/>
          <p:nvPr/>
        </p:nvCxnSpPr>
        <p:spPr>
          <a:xfrm>
            <a:off x="5200701" y="3837855"/>
            <a:ext cx="147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176">
            <a:extLst>
              <a:ext uri="{FF2B5EF4-FFF2-40B4-BE49-F238E27FC236}">
                <a16:creationId xmlns:a16="http://schemas.microsoft.com/office/drawing/2014/main" xmlns="" id="{3BD212F6-19A6-4345-AECC-68B0F9ACAB6E}"/>
              </a:ext>
            </a:extLst>
          </p:cNvPr>
          <p:cNvCxnSpPr/>
          <p:nvPr/>
        </p:nvCxnSpPr>
        <p:spPr>
          <a:xfrm flipH="1">
            <a:off x="5968040" y="3839054"/>
            <a:ext cx="4763" cy="18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177">
            <a:extLst>
              <a:ext uri="{FF2B5EF4-FFF2-40B4-BE49-F238E27FC236}">
                <a16:creationId xmlns:a16="http://schemas.microsoft.com/office/drawing/2014/main" xmlns="" id="{9F12C7FA-3BCC-E84F-AD18-BA7BFF1AE952}"/>
              </a:ext>
            </a:extLst>
          </p:cNvPr>
          <p:cNvCxnSpPr/>
          <p:nvPr/>
        </p:nvCxnSpPr>
        <p:spPr>
          <a:xfrm flipH="1">
            <a:off x="2128171" y="2894089"/>
            <a:ext cx="4763" cy="18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178">
            <a:extLst>
              <a:ext uri="{FF2B5EF4-FFF2-40B4-BE49-F238E27FC236}">
                <a16:creationId xmlns:a16="http://schemas.microsoft.com/office/drawing/2014/main" xmlns="" id="{48A45C88-4476-B74B-B692-48251BF30C0E}"/>
              </a:ext>
            </a:extLst>
          </p:cNvPr>
          <p:cNvCxnSpPr/>
          <p:nvPr/>
        </p:nvCxnSpPr>
        <p:spPr>
          <a:xfrm flipH="1">
            <a:off x="3676141" y="2905620"/>
            <a:ext cx="4763" cy="18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179">
            <a:extLst>
              <a:ext uri="{FF2B5EF4-FFF2-40B4-BE49-F238E27FC236}">
                <a16:creationId xmlns:a16="http://schemas.microsoft.com/office/drawing/2014/main" xmlns="" id="{521C28ED-474F-F944-8161-A1A6B9389E67}"/>
              </a:ext>
            </a:extLst>
          </p:cNvPr>
          <p:cNvCxnSpPr/>
          <p:nvPr/>
        </p:nvCxnSpPr>
        <p:spPr>
          <a:xfrm flipH="1">
            <a:off x="5203000" y="2912095"/>
            <a:ext cx="4763" cy="180000"/>
          </a:xfrm>
          <a:prstGeom prst="straightConnector1">
            <a:avLst/>
          </a:prstGeom>
          <a:ln w="12700">
            <a:solidFill>
              <a:schemeClr val="tx1">
                <a:alpha val="9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180">
            <a:extLst>
              <a:ext uri="{FF2B5EF4-FFF2-40B4-BE49-F238E27FC236}">
                <a16:creationId xmlns:a16="http://schemas.microsoft.com/office/drawing/2014/main" xmlns="" id="{3D7E1F70-090E-EA4C-93AE-B2E3E3E2B060}"/>
              </a:ext>
            </a:extLst>
          </p:cNvPr>
          <p:cNvCxnSpPr/>
          <p:nvPr/>
        </p:nvCxnSpPr>
        <p:spPr>
          <a:xfrm flipH="1">
            <a:off x="6719624" y="2910555"/>
            <a:ext cx="4763" cy="18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182">
            <a:extLst>
              <a:ext uri="{FF2B5EF4-FFF2-40B4-BE49-F238E27FC236}">
                <a16:creationId xmlns:a16="http://schemas.microsoft.com/office/drawing/2014/main" xmlns="" id="{CB6D4941-6901-6E4E-A6C6-EB3A8C8FDEC5}"/>
              </a:ext>
            </a:extLst>
          </p:cNvPr>
          <p:cNvCxnSpPr/>
          <p:nvPr/>
        </p:nvCxnSpPr>
        <p:spPr>
          <a:xfrm flipH="1">
            <a:off x="8262674" y="2902618"/>
            <a:ext cx="4763" cy="18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183">
            <a:extLst>
              <a:ext uri="{FF2B5EF4-FFF2-40B4-BE49-F238E27FC236}">
                <a16:creationId xmlns:a16="http://schemas.microsoft.com/office/drawing/2014/main" xmlns="" id="{F7422BB1-F3F5-9543-8143-2564A03BFF18}"/>
              </a:ext>
            </a:extLst>
          </p:cNvPr>
          <p:cNvCxnSpPr/>
          <p:nvPr/>
        </p:nvCxnSpPr>
        <p:spPr>
          <a:xfrm flipH="1">
            <a:off x="9783499" y="2904205"/>
            <a:ext cx="4763" cy="18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r Verbinder 184">
            <a:extLst>
              <a:ext uri="{FF2B5EF4-FFF2-40B4-BE49-F238E27FC236}">
                <a16:creationId xmlns:a16="http://schemas.microsoft.com/office/drawing/2014/main" xmlns="" id="{7B467789-9421-8249-83A4-1273625E9F61}"/>
              </a:ext>
            </a:extLst>
          </p:cNvPr>
          <p:cNvCxnSpPr/>
          <p:nvPr/>
        </p:nvCxnSpPr>
        <p:spPr>
          <a:xfrm>
            <a:off x="2149526" y="3842543"/>
            <a:ext cx="151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185">
            <a:extLst>
              <a:ext uri="{FF2B5EF4-FFF2-40B4-BE49-F238E27FC236}">
                <a16:creationId xmlns:a16="http://schemas.microsoft.com/office/drawing/2014/main" xmlns="" id="{B9108673-5A59-C24F-ACC7-E0B88ADD890D}"/>
              </a:ext>
            </a:extLst>
          </p:cNvPr>
          <p:cNvCxnSpPr/>
          <p:nvPr/>
        </p:nvCxnSpPr>
        <p:spPr>
          <a:xfrm flipH="1">
            <a:off x="2916864" y="3839953"/>
            <a:ext cx="4763" cy="18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r Verbinder 190">
            <a:extLst>
              <a:ext uri="{FF2B5EF4-FFF2-40B4-BE49-F238E27FC236}">
                <a16:creationId xmlns:a16="http://schemas.microsoft.com/office/drawing/2014/main" xmlns="" id="{3C8867E3-AACB-1B47-8780-A26642C85536}"/>
              </a:ext>
            </a:extLst>
          </p:cNvPr>
          <p:cNvCxnSpPr/>
          <p:nvPr/>
        </p:nvCxnSpPr>
        <p:spPr>
          <a:xfrm>
            <a:off x="8286494" y="3833965"/>
            <a:ext cx="151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191">
            <a:extLst>
              <a:ext uri="{FF2B5EF4-FFF2-40B4-BE49-F238E27FC236}">
                <a16:creationId xmlns:a16="http://schemas.microsoft.com/office/drawing/2014/main" xmlns="" id="{3AEB2C0C-457B-294D-A811-9E5D8D26AA5E}"/>
              </a:ext>
            </a:extLst>
          </p:cNvPr>
          <p:cNvCxnSpPr/>
          <p:nvPr/>
        </p:nvCxnSpPr>
        <p:spPr>
          <a:xfrm flipH="1">
            <a:off x="9045261" y="3838995"/>
            <a:ext cx="4763" cy="18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193">
            <a:extLst>
              <a:ext uri="{FF2B5EF4-FFF2-40B4-BE49-F238E27FC236}">
                <a16:creationId xmlns:a16="http://schemas.microsoft.com/office/drawing/2014/main" xmlns="" id="{0AB5684B-E4F1-744E-BC41-5ACDC5A0DD33}"/>
              </a:ext>
            </a:extLst>
          </p:cNvPr>
          <p:cNvCxnSpPr/>
          <p:nvPr/>
        </p:nvCxnSpPr>
        <p:spPr>
          <a:xfrm flipH="1">
            <a:off x="5968847" y="5185453"/>
            <a:ext cx="4763" cy="18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194">
            <a:extLst>
              <a:ext uri="{FF2B5EF4-FFF2-40B4-BE49-F238E27FC236}">
                <a16:creationId xmlns:a16="http://schemas.microsoft.com/office/drawing/2014/main" xmlns="" id="{CEC25DBB-5D7B-6648-8D8B-BE20E212EB83}"/>
              </a:ext>
            </a:extLst>
          </p:cNvPr>
          <p:cNvCxnSpPr/>
          <p:nvPr/>
        </p:nvCxnSpPr>
        <p:spPr>
          <a:xfrm flipH="1">
            <a:off x="2900656" y="4469784"/>
            <a:ext cx="4763" cy="756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195">
            <a:extLst>
              <a:ext uri="{FF2B5EF4-FFF2-40B4-BE49-F238E27FC236}">
                <a16:creationId xmlns:a16="http://schemas.microsoft.com/office/drawing/2014/main" xmlns="" id="{7042C97B-B130-7043-B93A-C9E1CEB13AFF}"/>
              </a:ext>
            </a:extLst>
          </p:cNvPr>
          <p:cNvCxnSpPr/>
          <p:nvPr/>
        </p:nvCxnSpPr>
        <p:spPr>
          <a:xfrm flipH="1">
            <a:off x="2885331" y="5980457"/>
            <a:ext cx="4763" cy="180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feld 201">
            <a:extLst>
              <a:ext uri="{FF2B5EF4-FFF2-40B4-BE49-F238E27FC236}">
                <a16:creationId xmlns:a16="http://schemas.microsoft.com/office/drawing/2014/main" xmlns="" id="{6F85B158-5E35-3A4B-B607-860FD5F860BC}"/>
              </a:ext>
            </a:extLst>
          </p:cNvPr>
          <p:cNvSpPr txBox="1"/>
          <p:nvPr/>
        </p:nvSpPr>
        <p:spPr>
          <a:xfrm>
            <a:off x="3448645" y="5345482"/>
            <a:ext cx="2143792" cy="1214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</a:t>
            </a:r>
            <a:endParaRPr kumimoji="0" lang="de-CH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feld 202">
            <a:extLst>
              <a:ext uri="{FF2B5EF4-FFF2-40B4-BE49-F238E27FC236}">
                <a16:creationId xmlns:a16="http://schemas.microsoft.com/office/drawing/2014/main" xmlns="" id="{50B9855F-2908-A249-B65F-9ED127716F09}"/>
              </a:ext>
            </a:extLst>
          </p:cNvPr>
          <p:cNvSpPr txBox="1"/>
          <p:nvPr/>
        </p:nvSpPr>
        <p:spPr>
          <a:xfrm>
            <a:off x="6801534" y="5425998"/>
            <a:ext cx="2143792" cy="1214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3339370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4" y="4041254"/>
            <a:ext cx="834548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346" y="116633"/>
            <a:ext cx="10731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787" y="332656"/>
            <a:ext cx="7978155" cy="349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2" descr="Exhibiting At Jobs Expo Cork - Bon Secours Health System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2" name="TextBox 11"/>
          <p:cNvSpPr txBox="1"/>
          <p:nvPr/>
        </p:nvSpPr>
        <p:spPr>
          <a:xfrm>
            <a:off x="1631505" y="103404"/>
            <a:ext cx="18774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solidFill>
                  <a:schemeClr val="tx2"/>
                </a:solidFill>
              </a:rPr>
              <a:t>Cardiology Referral Pathways</a:t>
            </a:r>
            <a:endParaRPr lang="en-IE" sz="1000" b="1" dirty="0">
              <a:solidFill>
                <a:schemeClr val="tx2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631504" y="332656"/>
            <a:ext cx="187220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81129"/>
            <a:ext cx="8686800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96401" y="6453336"/>
            <a:ext cx="7809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chemeClr val="tx2">
                    <a:lumMod val="75000"/>
                  </a:schemeClr>
                </a:solidFill>
              </a:rPr>
              <a:t>30/06/20</a:t>
            </a:r>
            <a:endParaRPr lang="en-IE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55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xmlns="" id="{D05E6BE1-E9B5-3349-B59B-D069574F7E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ga-IE" altLang="en-US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Acute Cardiology in the MAU</a:t>
            </a:r>
            <a:endParaRPr lang="en-US" altLang="en-US" sz="3600" b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xmlns="" id="{34ED224F-3083-464B-B7B1-4DD9F88994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3655441"/>
            <a:ext cx="10515600" cy="2521521"/>
          </a:xfrm>
        </p:spPr>
        <p:txBody>
          <a:bodyPr/>
          <a:lstStyle/>
          <a:p>
            <a:pPr algn="l" eaLnBrk="1" hangingPunct="1"/>
            <a:endParaRPr lang="ga-IE" altLang="en-US" sz="2000" dirty="0">
              <a:solidFill>
                <a:srgbClr val="898989"/>
              </a:solidFill>
              <a:ea typeface="ＭＳ Ｐゴシック" panose="020B0600070205080204" pitchFamily="34" charset="-128"/>
            </a:endParaRPr>
          </a:p>
          <a:p>
            <a:pPr marL="0" indent="0" algn="l" eaLnBrk="1" hangingPunct="1">
              <a:buNone/>
            </a:pPr>
            <a:r>
              <a:rPr lang="ga-IE" altLang="en-US" sz="2000" dirty="0">
                <a:solidFill>
                  <a:srgbClr val="898989"/>
                </a:solidFill>
                <a:ea typeface="ＭＳ Ｐゴシック" panose="020B0600070205080204" pitchFamily="34" charset="-128"/>
              </a:rPr>
              <a:t>Prof. Ronan O’Sullivan</a:t>
            </a:r>
          </a:p>
          <a:p>
            <a:pPr marL="0" indent="0" algn="l" eaLnBrk="1" hangingPunct="1">
              <a:buNone/>
            </a:pPr>
            <a:r>
              <a:rPr lang="ga-IE" altLang="en-US" sz="1800" dirty="0">
                <a:solidFill>
                  <a:srgbClr val="898989"/>
                </a:solidFill>
                <a:ea typeface="ＭＳ Ｐゴシック" panose="020B0600070205080204" pitchFamily="34" charset="-128"/>
              </a:rPr>
              <a:t>Consultant in Emergency Medicine</a:t>
            </a:r>
          </a:p>
          <a:p>
            <a:pPr marL="0" indent="0" algn="l" eaLnBrk="1" hangingPunct="1">
              <a:buNone/>
            </a:pPr>
            <a:r>
              <a:rPr lang="en-GB" altLang="en-US" sz="1800" dirty="0">
                <a:solidFill>
                  <a:srgbClr val="898989"/>
                </a:solidFill>
                <a:ea typeface="ＭＳ Ｐゴシック" panose="020B0600070205080204" pitchFamily="34" charset="-128"/>
              </a:rPr>
              <a:t>Bon Secours Hospital, Cork</a:t>
            </a:r>
          </a:p>
        </p:txBody>
      </p:sp>
      <p:pic>
        <p:nvPicPr>
          <p:cNvPr id="14342" name="Picture 1">
            <a:extLst>
              <a:ext uri="{FF2B5EF4-FFF2-40B4-BE49-F238E27FC236}">
                <a16:creationId xmlns:a16="http://schemas.microsoft.com/office/drawing/2014/main" xmlns="" id="{DD6BF682-AD05-C145-8284-2D9F4FCC5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1989138"/>
            <a:ext cx="3168650" cy="136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818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361040"/>
            <a:ext cx="8901378" cy="3211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56040" y="116633"/>
            <a:ext cx="1917850" cy="3690457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/>
          <p:cNvSpPr/>
          <p:nvPr/>
        </p:nvSpPr>
        <p:spPr>
          <a:xfrm>
            <a:off x="3719736" y="116632"/>
            <a:ext cx="1404000" cy="3690457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067" y="-31376"/>
            <a:ext cx="841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7766FD9-54DF-B145-A3D8-8BF02D5A9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6554">
            <a:off x="7613024" y="36384"/>
            <a:ext cx="684000" cy="54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31505" y="103404"/>
            <a:ext cx="18774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solidFill>
                  <a:schemeClr val="tx2"/>
                </a:solidFill>
              </a:rPr>
              <a:t>Cardiology Referral Pathways</a:t>
            </a:r>
            <a:endParaRPr lang="en-IE" sz="1000" b="1" dirty="0">
              <a:solidFill>
                <a:schemeClr val="tx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631504" y="332656"/>
            <a:ext cx="18722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4725145"/>
            <a:ext cx="825083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4041254"/>
            <a:ext cx="882937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021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E383CC5D-71E8-4CB2-8E4A-F1E4FF6DC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2DA5AC1-43C5-4243-9028-07DBB80D0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A4EDA1C-27A1-4C83-ACE4-6675EC9245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C2185E4-B584-4B9D-9440-DEA0FB9D94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F33EC8A-EE0A-4395-97E2-DAD467CF73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F85DA95-16A4-404E-9BFF-27F8E4FC78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BF04E5-0C54-B449-9868-94D921041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084" y="374427"/>
            <a:ext cx="10374517" cy="971512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Cardiology service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8906E5EA-6EA1-4BD9-B84F-55B2E9EE20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251168"/>
              </p:ext>
            </p:extLst>
          </p:nvPr>
        </p:nvGraphicFramePr>
        <p:xfrm>
          <a:off x="579474" y="2062715"/>
          <a:ext cx="11033029" cy="4189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3982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xmlns="" id="{1A64D2D0-0F97-494D-88D6-05CC6C701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51038" y="793750"/>
            <a:ext cx="10240962" cy="1233488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Chest Pain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xmlns="" id="{66FA0C8A-0B60-BE47-932B-FF562370903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51038" y="2114550"/>
            <a:ext cx="10240962" cy="39560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Chest pain is high-frequency, high-risk chief complaint</a:t>
            </a:r>
          </a:p>
          <a:p>
            <a:pPr marL="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ACS (STEMI/NSTEMI/UA) v ‘low-risk chest pain’</a:t>
            </a:r>
          </a:p>
          <a:p>
            <a:pPr marL="457200" lvl="1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Which is more challenging?</a:t>
            </a:r>
          </a:p>
        </p:txBody>
      </p:sp>
      <p:pic>
        <p:nvPicPr>
          <p:cNvPr id="15363" name="Picture 10">
            <a:extLst>
              <a:ext uri="{FF2B5EF4-FFF2-40B4-BE49-F238E27FC236}">
                <a16:creationId xmlns:a16="http://schemas.microsoft.com/office/drawing/2014/main" xmlns="" id="{50077351-588F-4B42-80E4-9AEDDD4BF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4465577"/>
            <a:ext cx="8555037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17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xmlns="" id="{C0B931E3-CFA9-6640-9542-7BF738AA59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51038" y="793750"/>
            <a:ext cx="10240962" cy="1233488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Clinical History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xmlns="" id="{1F2B4E11-7F85-6441-86EF-F940BD6BED5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51038" y="2114550"/>
            <a:ext cx="10240962" cy="39560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No one element sufficiently sensitive</a:t>
            </a:r>
          </a:p>
          <a:p>
            <a:pPr marL="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Typical v less typical</a:t>
            </a:r>
          </a:p>
          <a:p>
            <a:pPr marL="400050" lvl="1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1 in 20 diagnosed w/ acute MI will present atypically</a:t>
            </a:r>
          </a:p>
          <a:p>
            <a:pPr marL="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Clinician gestalt very sensitive</a:t>
            </a:r>
          </a:p>
        </p:txBody>
      </p:sp>
    </p:spTree>
    <p:extLst>
      <p:ext uri="{BB962C8B-B14F-4D97-AF65-F5344CB8AC3E}">
        <p14:creationId xmlns:p14="http://schemas.microsoft.com/office/powerpoint/2010/main" val="179450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xmlns="" id="{8B5C9F38-E31B-6D44-AF77-2B31F54AEF4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51038" y="793750"/>
            <a:ext cx="10240962" cy="1233488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ECG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xmlns="" id="{6185712E-B597-C943-B001-8545FFFE1D8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51038" y="2114550"/>
            <a:ext cx="10240962" cy="39560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ACEP: Door-to-ECG time 10 mins</a:t>
            </a:r>
          </a:p>
          <a:p>
            <a:pPr marL="400050" lvl="1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Even among patients who ultimately rule in for MI, an initial ‘diagnostic’ ECG more exception than rule</a:t>
            </a:r>
          </a:p>
          <a:p>
            <a:pPr marL="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ACEP: patients w/ suspected ACS, ECG should be repeated at interval of 30 and 60 mins </a:t>
            </a:r>
          </a:p>
        </p:txBody>
      </p:sp>
    </p:spTree>
    <p:extLst>
      <p:ext uri="{BB962C8B-B14F-4D97-AF65-F5344CB8AC3E}">
        <p14:creationId xmlns:p14="http://schemas.microsoft.com/office/powerpoint/2010/main" val="1521971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xmlns="" id="{BE1DFCF1-AE44-4B41-8CEC-E1E8D1274B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51038" y="793750"/>
            <a:ext cx="10240962" cy="1233488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Biomarkers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xmlns="" id="{4DE3BA2D-E8A0-114F-9AA8-A2459457D53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51038" y="2114550"/>
            <a:ext cx="10240962" cy="3956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Essential element of acute assessment</a:t>
            </a:r>
          </a:p>
          <a:p>
            <a:pPr marL="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Timing of symptoms relative to biomarker measurement</a:t>
            </a:r>
          </a:p>
          <a:p>
            <a:pPr marL="457200" lvl="1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Hours/days/constant – single test possible</a:t>
            </a:r>
          </a:p>
          <a:p>
            <a:pPr marL="457200" lvl="1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Intermittent – biomarker stopwatch reset?</a:t>
            </a:r>
          </a:p>
          <a:p>
            <a:pPr marL="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Not all +</a:t>
            </a:r>
            <a:r>
              <a:rPr lang="en-US" altLang="en-US" dirty="0" err="1">
                <a:ea typeface="ＭＳ Ｐゴシック" panose="020B0600070205080204" pitchFamily="34" charset="-128"/>
              </a:rPr>
              <a:t>ve</a:t>
            </a:r>
            <a:r>
              <a:rPr lang="en-US" altLang="en-US" dirty="0">
                <a:ea typeface="ＭＳ Ｐゴシック" panose="020B0600070205080204" pitchFamily="34" charset="-128"/>
              </a:rPr>
              <a:t> troponins represent ACS (CHF, renal failure, sepsis)</a:t>
            </a:r>
          </a:p>
        </p:txBody>
      </p:sp>
    </p:spTree>
    <p:extLst>
      <p:ext uri="{BB962C8B-B14F-4D97-AF65-F5344CB8AC3E}">
        <p14:creationId xmlns:p14="http://schemas.microsoft.com/office/powerpoint/2010/main" val="2109306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 descr="Screen Shot 2015-11-20 at 10.04.46 p.m..png">
            <a:extLst>
              <a:ext uri="{FF2B5EF4-FFF2-40B4-BE49-F238E27FC236}">
                <a16:creationId xmlns:a16="http://schemas.microsoft.com/office/drawing/2014/main" xmlns="" id="{B0B5E113-CD7A-A746-86A8-0BA2A12BF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0"/>
            <a:ext cx="6673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105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xmlns="" id="{CBA7BAF9-AC3A-704D-9952-4EB878EF21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51038" y="793750"/>
            <a:ext cx="10240962" cy="1233488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Additional Testing</a:t>
            </a: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xmlns="" id="{6AB933AC-F8CC-7B40-BF8C-17187AB4195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51038" y="2114550"/>
            <a:ext cx="10240962" cy="3956050"/>
          </a:xfrm>
        </p:spPr>
        <p:txBody>
          <a:bodyPr>
            <a:normAutofit fontScale="70000" lnSpcReduction="20000"/>
          </a:bodyPr>
          <a:lstStyle/>
          <a:p>
            <a:pPr marL="5715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EST relatively low yield</a:t>
            </a:r>
          </a:p>
          <a:p>
            <a:pPr marL="5715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</a:t>
            </a:r>
            <a:r>
              <a:rPr lang="en-US" altLang="en-US" sz="2800" dirty="0">
                <a:ea typeface="ＭＳ Ｐゴシック" panose="020B0600070205080204" pitchFamily="34" charset="-128"/>
              </a:rPr>
              <a:t>Is stress testing still ‘standard of care’?</a:t>
            </a:r>
          </a:p>
          <a:p>
            <a:pPr marL="57150" indent="0"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	Helpful in patients w/ higher pretest probability of CAD</a:t>
            </a:r>
          </a:p>
          <a:p>
            <a:pPr marL="5715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CT Coronary Calcium Screen/Score</a:t>
            </a:r>
          </a:p>
          <a:p>
            <a:pPr marL="5715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Coronary CT Angiography</a:t>
            </a:r>
          </a:p>
          <a:p>
            <a:pPr marL="5715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Cardiac Perfusion MRI</a:t>
            </a:r>
          </a:p>
          <a:p>
            <a:pPr marL="5715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Echocardiography</a:t>
            </a:r>
          </a:p>
          <a:p>
            <a:pPr marL="5715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Non-Cardiac</a:t>
            </a:r>
          </a:p>
          <a:p>
            <a:pPr marL="5715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</a:t>
            </a:r>
            <a:r>
              <a:rPr lang="en-US" altLang="en-US" sz="2800" dirty="0">
                <a:ea typeface="ＭＳ Ｐゴシック" panose="020B0600070205080204" pitchFamily="34" charset="-128"/>
              </a:rPr>
              <a:t>CTPA</a:t>
            </a:r>
          </a:p>
          <a:p>
            <a:pPr marL="57150" indent="0"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	Abdominal imaging (USS/CT)</a:t>
            </a:r>
          </a:p>
          <a:p>
            <a:pPr marL="57150" indent="0"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	Spinal imaging (MRI)</a:t>
            </a:r>
          </a:p>
        </p:txBody>
      </p:sp>
    </p:spTree>
    <p:extLst>
      <p:ext uri="{BB962C8B-B14F-4D97-AF65-F5344CB8AC3E}">
        <p14:creationId xmlns:p14="http://schemas.microsoft.com/office/powerpoint/2010/main" val="811128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xmlns="" id="{92C26A2C-3B41-EA4C-A649-6D79DF0C59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51038" y="793750"/>
            <a:ext cx="10240962" cy="1233488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Other Causes of Chest Pain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xmlns="" id="{D2276BBC-80DE-F349-B6E1-EE533AB3262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51038" y="2114550"/>
            <a:ext cx="10240962" cy="39560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Respiratory</a:t>
            </a: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</a:t>
            </a:r>
            <a:r>
              <a:rPr lang="en-US" altLang="en-US" sz="2800" dirty="0">
                <a:ea typeface="ＭＳ Ｐゴシック" panose="020B0600070205080204" pitchFamily="34" charset="-128"/>
              </a:rPr>
              <a:t>VTE</a:t>
            </a:r>
          </a:p>
          <a:p>
            <a:pPr marL="0" indent="0"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	Infection</a:t>
            </a: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GI</a:t>
            </a: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MSK (incl. spinal)</a:t>
            </a: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Skin</a:t>
            </a: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Anxiety/Stress</a:t>
            </a:r>
          </a:p>
        </p:txBody>
      </p:sp>
    </p:spTree>
    <p:extLst>
      <p:ext uri="{BB962C8B-B14F-4D97-AF65-F5344CB8AC3E}">
        <p14:creationId xmlns:p14="http://schemas.microsoft.com/office/powerpoint/2010/main" val="2156136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361040"/>
            <a:ext cx="8901378" cy="3211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31505" y="103404"/>
            <a:ext cx="18774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solidFill>
                  <a:schemeClr val="tx2"/>
                </a:solidFill>
              </a:rPr>
              <a:t>Cardiology Referral Pathways</a:t>
            </a:r>
            <a:endParaRPr lang="en-IE" sz="1000" b="1" dirty="0">
              <a:solidFill>
                <a:schemeClr val="tx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631504" y="332656"/>
            <a:ext cx="18722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4725145"/>
            <a:ext cx="825083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4041254"/>
            <a:ext cx="882937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3FE8DDE-BB9F-F546-A9D9-B985D9AEBE02}"/>
              </a:ext>
            </a:extLst>
          </p:cNvPr>
          <p:cNvSpPr/>
          <p:nvPr/>
        </p:nvSpPr>
        <p:spPr>
          <a:xfrm>
            <a:off x="5087889" y="116679"/>
            <a:ext cx="1296144" cy="369045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15569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5198D0-858E-6C4A-AFE2-128B73DF39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51038" y="793750"/>
            <a:ext cx="10240962" cy="123348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Other Acute Cardiology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18C7F4-1A66-4E4F-9481-8D042D17EC1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51038" y="2114550"/>
            <a:ext cx="10240962" cy="39560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Acute/subacute Heart Failure (</a:t>
            </a:r>
            <a:r>
              <a:rPr lang="en-US" i="1" dirty="0"/>
              <a:t>cave</a:t>
            </a:r>
            <a:r>
              <a:rPr lang="en-US" dirty="0"/>
              <a:t> COVID)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Palpitations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800" dirty="0"/>
              <a:t>AF/flutter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Collapse query cause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Suspected TIA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Presyncope</a:t>
            </a:r>
          </a:p>
          <a:p>
            <a:pPr marL="800100" lvl="2" indent="0">
              <a:buNone/>
            </a:pPr>
            <a:r>
              <a:rPr lang="en-US" dirty="0"/>
              <a:t>Echo, Holter/Telemetry, MRI Brain, Carotid USS, CTPA/CXR, bloods, Cardiology review, +/- Neurology review </a:t>
            </a:r>
          </a:p>
        </p:txBody>
      </p:sp>
    </p:spTree>
    <p:extLst>
      <p:ext uri="{BB962C8B-B14F-4D97-AF65-F5344CB8AC3E}">
        <p14:creationId xmlns:p14="http://schemas.microsoft.com/office/powerpoint/2010/main" val="2927479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5198D0-858E-6C4A-AFE2-128B73DF39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51038" y="793750"/>
            <a:ext cx="10240962" cy="123348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Experience to Date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18C7F4-1A66-4E4F-9481-8D042D17EC1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51038" y="2114550"/>
            <a:ext cx="10240962" cy="3956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Increase in chest pain referrals</a:t>
            </a:r>
          </a:p>
          <a:p>
            <a:pPr marL="400050" lvl="1" indent="0">
              <a:buNone/>
            </a:pPr>
            <a:r>
              <a:rPr lang="en-US" dirty="0"/>
              <a:t>Anxiety-related symptoms (chest pain, dysfunctional breathing)</a:t>
            </a:r>
          </a:p>
          <a:p>
            <a:pPr marL="400050" lvl="1" indent="0">
              <a:buNone/>
            </a:pPr>
            <a:r>
              <a:rPr lang="en-US" dirty="0"/>
              <a:t>CAD, VTE amongst these…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FTCC referrals redirected to MAU</a:t>
            </a:r>
          </a:p>
          <a:p>
            <a:pPr marL="400050" lvl="1" indent="0">
              <a:buNone/>
            </a:pPr>
            <a:r>
              <a:rPr lang="en-US" dirty="0"/>
              <a:t>Collapse query cause</a:t>
            </a:r>
          </a:p>
          <a:p>
            <a:pPr marL="400050" lvl="1" indent="0">
              <a:buNone/>
            </a:pPr>
            <a:r>
              <a:rPr lang="en-US" dirty="0"/>
              <a:t>Suspected TIA</a:t>
            </a:r>
          </a:p>
          <a:p>
            <a:pPr marL="400050" lvl="1" indent="0">
              <a:buNone/>
            </a:pPr>
            <a:r>
              <a:rPr lang="en-US" dirty="0"/>
              <a:t>TGA (transient global amnesia)</a:t>
            </a:r>
          </a:p>
          <a:p>
            <a:pPr marL="400050" lvl="1" indent="0">
              <a:buNone/>
            </a:pPr>
            <a:r>
              <a:rPr lang="en-US" dirty="0"/>
              <a:t>Myositis with chest pain</a:t>
            </a:r>
          </a:p>
        </p:txBody>
      </p:sp>
    </p:spTree>
    <p:extLst>
      <p:ext uri="{BB962C8B-B14F-4D97-AF65-F5344CB8AC3E}">
        <p14:creationId xmlns:p14="http://schemas.microsoft.com/office/powerpoint/2010/main" val="640804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040BF4A1-714C-419E-A19F-578DE93BE0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F91A9BD-D57F-4941-931F-40597AB3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-1409317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C54DB264-9467-4730-B9E9-C9A97DD669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790128" y="3609527"/>
            <a:ext cx="2458347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BB097F88-2120-47B4-B891-5B28F66BBD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364227" y="1757079"/>
            <a:ext cx="3900088" cy="4178958"/>
          </a:xfrm>
          <a:custGeom>
            <a:avLst/>
            <a:gdLst>
              <a:gd name="connsiteX0" fmla="*/ 2431956 w 3900088"/>
              <a:gd name="connsiteY0" fmla="*/ 93939 h 4178958"/>
              <a:gd name="connsiteX1" fmla="*/ 3900088 w 3900088"/>
              <a:gd name="connsiteY1" fmla="*/ 2089479 h 4178958"/>
              <a:gd name="connsiteX2" fmla="*/ 1810609 w 3900088"/>
              <a:gd name="connsiteY2" fmla="*/ 4178958 h 4178958"/>
              <a:gd name="connsiteX3" fmla="*/ 77980 w 3900088"/>
              <a:gd name="connsiteY3" fmla="*/ 3257727 h 4178958"/>
              <a:gd name="connsiteX4" fmla="*/ 0 w 3900088"/>
              <a:gd name="connsiteY4" fmla="*/ 3129367 h 4178958"/>
              <a:gd name="connsiteX5" fmla="*/ 831517 w 3900088"/>
              <a:gd name="connsiteY5" fmla="*/ 244059 h 4178958"/>
              <a:gd name="connsiteX6" fmla="*/ 997290 w 3900088"/>
              <a:gd name="connsiteY6" fmla="*/ 164202 h 4178958"/>
              <a:gd name="connsiteX7" fmla="*/ 1810609 w 3900088"/>
              <a:gd name="connsiteY7" fmla="*/ 0 h 4178958"/>
              <a:gd name="connsiteX8" fmla="*/ 2431956 w 3900088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088" h="4178958">
                <a:moveTo>
                  <a:pt x="2431956" y="93939"/>
                </a:moveTo>
                <a:cubicBezTo>
                  <a:pt x="3282517" y="358491"/>
                  <a:pt x="3900088" y="1151865"/>
                  <a:pt x="3900088" y="2089479"/>
                </a:cubicBezTo>
                <a:cubicBezTo>
                  <a:pt x="3900088" y="3243466"/>
                  <a:pt x="2964596" y="4178958"/>
                  <a:pt x="1810609" y="4178958"/>
                </a:cubicBezTo>
                <a:cubicBezTo>
                  <a:pt x="1089367" y="4178958"/>
                  <a:pt x="453475" y="3813531"/>
                  <a:pt x="77980" y="3257727"/>
                </a:cubicBezTo>
                <a:lnTo>
                  <a:pt x="0" y="3129367"/>
                </a:lnTo>
                <a:lnTo>
                  <a:pt x="831517" y="244059"/>
                </a:lnTo>
                <a:lnTo>
                  <a:pt x="997290" y="164202"/>
                </a:lnTo>
                <a:cubicBezTo>
                  <a:pt x="1247271" y="58468"/>
                  <a:pt x="1522112" y="0"/>
                  <a:pt x="1810609" y="0"/>
                </a:cubicBezTo>
                <a:cubicBezTo>
                  <a:pt x="2026982" y="0"/>
                  <a:pt x="2235673" y="32888"/>
                  <a:pt x="2431956" y="93939"/>
                </a:cubicBezTo>
                <a:close/>
              </a:path>
            </a:pathLst>
          </a:custGeom>
          <a:gradFill>
            <a:gsLst>
              <a:gs pos="36000">
                <a:schemeClr val="accent6">
                  <a:lumMod val="60000"/>
                  <a:lumOff val="40000"/>
                  <a:alpha val="6000"/>
                </a:schemeClr>
              </a:gs>
              <a:gs pos="100000">
                <a:schemeClr val="accent6">
                  <a:alpha val="2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BF9338F5-05AB-4DC5-BD1C-1A9F26C38A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50099" y="411154"/>
            <a:ext cx="4395601" cy="3581400"/>
          </a:xfrm>
          <a:prstGeom prst="rect">
            <a:avLst/>
          </a:prstGeom>
          <a:gradFill>
            <a:gsLst>
              <a:gs pos="0">
                <a:schemeClr val="accent5">
                  <a:alpha val="29000"/>
                </a:schemeClr>
              </a:gs>
              <a:gs pos="100000">
                <a:schemeClr val="accent4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5CF047-4915-3046-B0AC-3D09DFFBB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68280"/>
            <a:ext cx="3390645" cy="3363597"/>
          </a:xfrm>
        </p:spPr>
        <p:txBody>
          <a:bodyPr>
            <a:normAutofit/>
          </a:bodyPr>
          <a:lstStyle/>
          <a:p>
            <a:pPr algn="r"/>
            <a:r>
              <a:rPr lang="en-US" sz="2700">
                <a:solidFill>
                  <a:schemeClr val="bg1"/>
                </a:solidFill>
              </a:rPr>
              <a:t>Non-invasive cardiology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6E5E8883-ADB1-4955-94AF-69568E7563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0181235"/>
              </p:ext>
            </p:extLst>
          </p:nvPr>
        </p:nvGraphicFramePr>
        <p:xfrm>
          <a:off x="4494654" y="457200"/>
          <a:ext cx="7240146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2358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8" descr="C:\Users\Ronan\AppData\Local\Microsoft\Windows\Temporary Internet Files\Content.IE5\UYXFC1MO\MCj04414980000[1].png">
            <a:extLst>
              <a:ext uri="{FF2B5EF4-FFF2-40B4-BE49-F238E27FC236}">
                <a16:creationId xmlns:a16="http://schemas.microsoft.com/office/drawing/2014/main" xmlns="" id="{83C04813-38E2-2D41-87CE-A78BAEA59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482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51023F-8E08-524A-BD7B-E5B9EC153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236" y="286601"/>
            <a:ext cx="5929422" cy="1852976"/>
          </a:xfrm>
        </p:spPr>
        <p:txBody>
          <a:bodyPr>
            <a:normAutofit/>
          </a:bodyPr>
          <a:lstStyle/>
          <a:p>
            <a:r>
              <a:rPr lang="en-US" sz="3700"/>
              <a:t>Advanced Cardiovascular Imaging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2C7240-FE7B-C040-8053-5647D3C34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237" y="2621381"/>
            <a:ext cx="5929422" cy="3322219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Transthoracic echo</a:t>
            </a:r>
          </a:p>
          <a:p>
            <a:r>
              <a:rPr lang="en-US" sz="1800" dirty="0" err="1"/>
              <a:t>Transoesophageal</a:t>
            </a:r>
            <a:r>
              <a:rPr lang="en-US" sz="1800" dirty="0"/>
              <a:t> echo</a:t>
            </a:r>
          </a:p>
          <a:p>
            <a:r>
              <a:rPr lang="en-US" sz="1800" dirty="0"/>
              <a:t>Coronary CT calcium score</a:t>
            </a:r>
          </a:p>
          <a:p>
            <a:r>
              <a:rPr lang="en-US" sz="1800" dirty="0"/>
              <a:t>CT coronary angiography</a:t>
            </a:r>
          </a:p>
          <a:p>
            <a:r>
              <a:rPr lang="en-US" sz="1800" dirty="0"/>
              <a:t>Structural Cardiac CT</a:t>
            </a:r>
          </a:p>
          <a:p>
            <a:r>
              <a:rPr lang="en-US" sz="1800" dirty="0"/>
              <a:t>Cardiac MRI</a:t>
            </a:r>
          </a:p>
          <a:p>
            <a:pPr lvl="1"/>
            <a:r>
              <a:rPr lang="en-US" sz="1800" dirty="0"/>
              <a:t>Perfusion MRI</a:t>
            </a:r>
          </a:p>
          <a:p>
            <a:pPr lvl="1"/>
            <a:r>
              <a:rPr lang="en-US" sz="1800" dirty="0"/>
              <a:t>Structural MRI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1707E60-CEC9-4661-AA82-69242EB4BD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>
                  <a:lumMod val="60000"/>
                  <a:lumOff val="40000"/>
                  <a:alpha val="59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F035CD8-AE30-4146-96F2-036B0CE5E4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chemeClr val="accent6">
                  <a:lumMod val="75000"/>
                  <a:alpha val="61000"/>
                </a:schemeClr>
              </a:gs>
              <a:gs pos="99000">
                <a:schemeClr val="accent6">
                  <a:alpha val="87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6A19DFB-864B-6341-BB2B-FCE71351B4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88" r="26184" b="2"/>
          <a:stretch/>
        </p:blipFill>
        <p:spPr>
          <a:xfrm>
            <a:off x="8115300" y="-12515"/>
            <a:ext cx="4076700" cy="641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37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xmlns="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285D61-65DC-CF48-807E-FAAC73C8F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236" y="286601"/>
            <a:ext cx="5929422" cy="1852976"/>
          </a:xfrm>
        </p:spPr>
        <p:txBody>
          <a:bodyPr>
            <a:normAutofit/>
          </a:bodyPr>
          <a:lstStyle/>
          <a:p>
            <a:r>
              <a:rPr lang="en-US" sz="4000"/>
              <a:t>Interventional cardiology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F815FA-E7F2-7C41-874A-9DA4D97CF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990" y="2426178"/>
            <a:ext cx="5929422" cy="332221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1800" dirty="0" err="1"/>
              <a:t>Percutanous</a:t>
            </a:r>
            <a:r>
              <a:rPr lang="en-US" sz="1800" dirty="0"/>
              <a:t> coronary intervention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Fractional flow reserve (FFR)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Instantaneous free-wave ratio (</a:t>
            </a:r>
            <a:r>
              <a:rPr lang="en-US" sz="1800" dirty="0" err="1"/>
              <a:t>iFR</a:t>
            </a:r>
            <a:r>
              <a:rPr lang="en-US" sz="1800" dirty="0"/>
              <a:t>)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Intravascular lithotripsy</a:t>
            </a:r>
          </a:p>
          <a:p>
            <a:pPr lvl="1">
              <a:lnSpc>
                <a:spcPct val="110000"/>
              </a:lnSpc>
            </a:pPr>
            <a:r>
              <a:rPr lang="en-US" sz="1800" dirty="0" err="1"/>
              <a:t>RotaPro</a:t>
            </a:r>
            <a:endParaRPr lang="en-US" sz="1800" dirty="0"/>
          </a:p>
          <a:p>
            <a:pPr>
              <a:lnSpc>
                <a:spcPct val="110000"/>
              </a:lnSpc>
            </a:pPr>
            <a:r>
              <a:rPr lang="en-US" sz="1800" dirty="0"/>
              <a:t>Intracoronary imaging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Optical coherence tomography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Intravascular ultrasound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PFO/ASD closure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Left atrial appendage occlusion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Transcatheter aortic valve implantation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1707E60-CEC9-4661-AA82-69242EB4BD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>
                  <a:lumMod val="60000"/>
                  <a:lumOff val="40000"/>
                  <a:alpha val="59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8F035CD8-AE30-4146-96F2-036B0CE5E4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chemeClr val="accent6">
                  <a:lumMod val="75000"/>
                  <a:alpha val="61000"/>
                </a:schemeClr>
              </a:gs>
              <a:gs pos="99000">
                <a:schemeClr val="accent6">
                  <a:alpha val="87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indoor, photo, looking, person&#10;&#10;Description automatically generated">
            <a:extLst>
              <a:ext uri="{FF2B5EF4-FFF2-40B4-BE49-F238E27FC236}">
                <a16:creationId xmlns:a16="http://schemas.microsoft.com/office/drawing/2014/main" xmlns="" id="{0703DD4E-BAF6-1C44-B47D-679F21ED46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10" r="41239" b="-1"/>
          <a:stretch/>
        </p:blipFill>
        <p:spPr>
          <a:xfrm>
            <a:off x="8115300" y="-12515"/>
            <a:ext cx="4076700" cy="641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44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4605347-2613-41EB-8B87-A779120652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DB3E76-5D3A-6840-BB70-D4785D9F0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1" y="457201"/>
            <a:ext cx="5274860" cy="1685750"/>
          </a:xfrm>
        </p:spPr>
        <p:txBody>
          <a:bodyPr anchor="b">
            <a:normAutofit/>
          </a:bodyPr>
          <a:lstStyle/>
          <a:p>
            <a:r>
              <a:rPr lang="en-US" sz="2500"/>
              <a:t>Electrophysiology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155EF6-98C5-5940-BF2A-04CC6FF90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600152"/>
            <a:ext cx="5155660" cy="3145555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1800" dirty="0"/>
              <a:t>Electrophysiological studies. </a:t>
            </a:r>
          </a:p>
          <a:p>
            <a:r>
              <a:rPr lang="en-US" sz="1800" dirty="0"/>
              <a:t>Ablation of accessory pathways.</a:t>
            </a:r>
          </a:p>
          <a:p>
            <a:r>
              <a:rPr lang="en-US" sz="1800" dirty="0"/>
              <a:t>Pulmonary vein isolation. </a:t>
            </a:r>
          </a:p>
          <a:p>
            <a:r>
              <a:rPr lang="en-US" sz="1800" dirty="0"/>
              <a:t>Atrial flutter ablation. </a:t>
            </a:r>
          </a:p>
          <a:p>
            <a:r>
              <a:rPr lang="en-US" sz="1800" dirty="0"/>
              <a:t>Loop recorder implantation.</a:t>
            </a:r>
          </a:p>
          <a:p>
            <a:r>
              <a:rPr lang="en-US" sz="1800" dirty="0"/>
              <a:t>Permanent pacemaker implantation.</a:t>
            </a:r>
          </a:p>
          <a:p>
            <a:r>
              <a:rPr lang="en-US" sz="1800" dirty="0"/>
              <a:t>Intracardiac defibrillator implantation.</a:t>
            </a:r>
          </a:p>
          <a:p>
            <a:r>
              <a:rPr lang="en-US" sz="1800" dirty="0"/>
              <a:t>Biventricular pacemaker implantation.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B97584D-18B7-6A49-8EA2-810E599C87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93" r="34506" b="-2"/>
          <a:stretch/>
        </p:blipFill>
        <p:spPr>
          <a:xfrm>
            <a:off x="7103660" y="1"/>
            <a:ext cx="4631140" cy="57457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B03C481-2433-4417-965E-BECB9D12A1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4786A78-84CD-4AC4-B2E4-2BFDC38D7A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0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67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1DBC8414-BE7E-4B6C-A114-B2C3795C88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C398C5-5C2E-4038-9DB3-DE2B5A9BEF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2F10B26-073B-4B10-8AAA-161242DD82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10DBBC7-698F-4A54-B1CB-A99F9CC356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DE6E822A-8BCF-432C-83E6-BBE821476C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B71E66-5BC5-7644-A680-5146D34E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2800" spc="750" dirty="0">
                <a:solidFill>
                  <a:schemeClr val="bg1"/>
                </a:solidFill>
              </a:rPr>
              <a:t>Natural History of chronic coronary syndromes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1112920-37ED-374F-9679-7991FE5B6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438" y="680965"/>
            <a:ext cx="7442319" cy="533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3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1DBC8414-BE7E-4B6C-A114-B2C3795C88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C398C5-5C2E-4038-9DB3-DE2B5A9BEF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2F10B26-073B-4B10-8AAA-161242DD82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10DBBC7-698F-4A54-B1CB-A99F9CC356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DE6E822A-8BCF-432C-83E6-BBE821476C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7F2E34-8F48-F044-9718-8C156C52F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Autofit/>
          </a:bodyPr>
          <a:lstStyle/>
          <a:p>
            <a:pPr algn="r"/>
            <a:r>
              <a:rPr lang="en-US" sz="2800" spc="750" dirty="0">
                <a:solidFill>
                  <a:schemeClr val="bg1"/>
                </a:solidFill>
              </a:rPr>
              <a:t>Initial diagnostic approach for patients with suspected angina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26C2F1-6070-2D4E-B8EF-5463123FE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816" y="1135117"/>
            <a:ext cx="7476596" cy="463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26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D4C0BBB-0042-4603-A226-6117F3FD5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EC44F520-2598-460E-9F91-B02F60830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xmlns="" id="{ED9D89B5-CCAB-4617-B70E-501DBE3C84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5BF0EF-F25A-5C4F-BBCE-C638DF0CE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75" y="4583953"/>
            <a:ext cx="4685857" cy="1465973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Pretest probability of Obstructive Coronary artery disease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AA29D15-355A-6744-937A-99A8D744EF1A}"/>
              </a:ext>
            </a:extLst>
          </p:cNvPr>
          <p:cNvSpPr txBox="1"/>
          <p:nvPr/>
        </p:nvSpPr>
        <p:spPr>
          <a:xfrm>
            <a:off x="6096000" y="4583953"/>
            <a:ext cx="5638800" cy="14659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Based on a pooled analysis of contemporary data of 15,815 symptomatic patients according to age, sex and the nature of symptoms.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955DEFE8-24AF-47F7-B020-D4D76ABA18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6EAE3873-25FC-4346-B1D5-82E5F9D953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943E3F1-026A-DD49-9259-79D1AC137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074"/>
            <a:ext cx="11734800" cy="345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18836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Custom 5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645</Words>
  <Application>Microsoft Office PowerPoint</Application>
  <PresentationFormat>Custom</PresentationFormat>
  <Paragraphs>168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GradientRiseVTI</vt:lpstr>
      <vt:lpstr>Office Theme</vt:lpstr>
      <vt:lpstr>Cardiology Pathway</vt:lpstr>
      <vt:lpstr>Cardiology service</vt:lpstr>
      <vt:lpstr>Non-invasive cardiology</vt:lpstr>
      <vt:lpstr>Advanced Cardiovascular Imaging</vt:lpstr>
      <vt:lpstr>Interventional cardiology</vt:lpstr>
      <vt:lpstr>Electrophysiology</vt:lpstr>
      <vt:lpstr>Natural History of chronic coronary syndromes</vt:lpstr>
      <vt:lpstr>Initial diagnostic approach for patients with suspected angina</vt:lpstr>
      <vt:lpstr>Pretest probability of Obstructive Coronary artery disease</vt:lpstr>
      <vt:lpstr>Determinants of the clinical likelihood of obstructive coronary artery disease</vt:lpstr>
      <vt:lpstr>Main diagnostic pathways in symptomatic patients with suspected obstructive coronary artery disease </vt:lpstr>
      <vt:lpstr>Ischemia trial nejm 2020</vt:lpstr>
      <vt:lpstr>Lifestyle management of chronic coronary syndromes</vt:lpstr>
      <vt:lpstr>Medical therapy of chronic coronary syndromes</vt:lpstr>
      <vt:lpstr>Decision Tree for patients undergoing invasive coronary angiography</vt:lpstr>
      <vt:lpstr>PowerPoint Presentation</vt:lpstr>
      <vt:lpstr>PowerPoint Presentation</vt:lpstr>
      <vt:lpstr>Acute Cardiology in the MAU</vt:lpstr>
      <vt:lpstr>PowerPoint Presentation</vt:lpstr>
      <vt:lpstr>Chest Pain</vt:lpstr>
      <vt:lpstr>Clinical History</vt:lpstr>
      <vt:lpstr>ECG</vt:lpstr>
      <vt:lpstr>Biomarkers</vt:lpstr>
      <vt:lpstr>PowerPoint Presentation</vt:lpstr>
      <vt:lpstr>Additional Testing</vt:lpstr>
      <vt:lpstr>Other Causes of Chest Pain</vt:lpstr>
      <vt:lpstr>PowerPoint Presentation</vt:lpstr>
      <vt:lpstr>Other Acute Cardiology</vt:lpstr>
      <vt:lpstr>Experience to Date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Cardiology Pathway</dc:title>
  <dc:creator>Baz O'Sullivan</dc:creator>
  <cp:lastModifiedBy>Lisa Hunt</cp:lastModifiedBy>
  <cp:revision>6</cp:revision>
  <dcterms:created xsi:type="dcterms:W3CDTF">2020-08-23T18:56:25Z</dcterms:created>
  <dcterms:modified xsi:type="dcterms:W3CDTF">2020-08-26T15:20:34Z</dcterms:modified>
</cp:coreProperties>
</file>