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6" r:id="rId5"/>
    <p:sldId id="282" r:id="rId6"/>
    <p:sldId id="288" r:id="rId7"/>
    <p:sldId id="273" r:id="rId8"/>
    <p:sldId id="272" r:id="rId9"/>
    <p:sldId id="257" r:id="rId10"/>
    <p:sldId id="289" r:id="rId11"/>
    <p:sldId id="290" r:id="rId12"/>
    <p:sldId id="259" r:id="rId13"/>
    <p:sldId id="260" r:id="rId14"/>
    <p:sldId id="261" r:id="rId15"/>
    <p:sldId id="262" r:id="rId16"/>
    <p:sldId id="264" r:id="rId17"/>
    <p:sldId id="263" r:id="rId18"/>
    <p:sldId id="265" r:id="rId19"/>
    <p:sldId id="271" r:id="rId20"/>
    <p:sldId id="267" r:id="rId21"/>
    <p:sldId id="270" r:id="rId22"/>
    <p:sldId id="269" r:id="rId23"/>
    <p:sldId id="268" r:id="rId24"/>
    <p:sldId id="266" r:id="rId25"/>
    <p:sldId id="274" r:id="rId26"/>
    <p:sldId id="275" r:id="rId27"/>
    <p:sldId id="276" r:id="rId28"/>
    <p:sldId id="277" r:id="rId29"/>
    <p:sldId id="278" r:id="rId30"/>
    <p:sldId id="279" r:id="rId31"/>
    <p:sldId id="287" r:id="rId32"/>
    <p:sldId id="284"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1452260-9850-48A2-BE3B-421D1677B668}" type="datetimeFigureOut">
              <a:rPr lang="en-IE" smtClean="0"/>
              <a:t>17/02/2021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64871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1452260-9850-48A2-BE3B-421D1677B668}" type="datetimeFigureOut">
              <a:rPr lang="en-IE" smtClean="0"/>
              <a:t>17/02/2021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347754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1452260-9850-48A2-BE3B-421D1677B668}" type="datetimeFigureOut">
              <a:rPr lang="en-IE" smtClean="0"/>
              <a:t>17/02/2021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259467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val="311091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1452260-9850-48A2-BE3B-421D1677B668}" type="datetimeFigureOut">
              <a:rPr lang="en-IE" smtClean="0"/>
              <a:t>17/02/2021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100217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52260-9850-48A2-BE3B-421D1677B668}" type="datetimeFigureOut">
              <a:rPr lang="en-IE" smtClean="0"/>
              <a:t>17/02/2021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7839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1452260-9850-48A2-BE3B-421D1677B668}" type="datetimeFigureOut">
              <a:rPr lang="en-IE" smtClean="0"/>
              <a:t>17/02/2021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368788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1452260-9850-48A2-BE3B-421D1677B668}" type="datetimeFigureOut">
              <a:rPr lang="en-IE" smtClean="0"/>
              <a:t>17/02/2021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104912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41452260-9850-48A2-BE3B-421D1677B668}" type="datetimeFigureOut">
              <a:rPr lang="en-IE" smtClean="0"/>
              <a:t>17/02/2021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100368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52260-9850-48A2-BE3B-421D1677B668}" type="datetimeFigureOut">
              <a:rPr lang="en-IE" smtClean="0"/>
              <a:t>17/02/2021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296669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52260-9850-48A2-BE3B-421D1677B668}" type="datetimeFigureOut">
              <a:rPr lang="en-IE" smtClean="0"/>
              <a:t>17/02/2021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354161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52260-9850-48A2-BE3B-421D1677B668}" type="datetimeFigureOut">
              <a:rPr lang="en-IE" smtClean="0"/>
              <a:t>17/02/2021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08CC3E3-E470-4A42-B802-E8FEFFEC740E}" type="slidenum">
              <a:rPr lang="en-IE" smtClean="0"/>
              <a:t>‹#›</a:t>
            </a:fld>
            <a:endParaRPr lang="en-IE"/>
          </a:p>
        </p:txBody>
      </p:sp>
    </p:spTree>
    <p:extLst>
      <p:ext uri="{BB962C8B-B14F-4D97-AF65-F5344CB8AC3E}">
        <p14:creationId xmlns:p14="http://schemas.microsoft.com/office/powerpoint/2010/main" val="358082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52260-9850-48A2-BE3B-421D1677B668}" type="datetimeFigureOut">
              <a:rPr lang="en-IE" smtClean="0"/>
              <a:t>17/02/2021</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CC3E3-E470-4A42-B802-E8FEFFEC740E}" type="slidenum">
              <a:rPr lang="en-IE" smtClean="0"/>
              <a:t>‹#›</a:t>
            </a:fld>
            <a:endParaRPr lang="en-IE"/>
          </a:p>
        </p:txBody>
      </p:sp>
    </p:spTree>
    <p:extLst>
      <p:ext uri="{BB962C8B-B14F-4D97-AF65-F5344CB8AC3E}">
        <p14:creationId xmlns:p14="http://schemas.microsoft.com/office/powerpoint/2010/main" val="9565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Anaphylaxis</a:t>
            </a:r>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1567351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980728"/>
            <a:ext cx="3847681" cy="56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331640" y="980728"/>
            <a:ext cx="612068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0790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0854"/>
          <a:stretch/>
        </p:blipFill>
        <p:spPr bwMode="auto">
          <a:xfrm>
            <a:off x="1259632" y="2060848"/>
            <a:ext cx="692582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403648" y="980728"/>
            <a:ext cx="6624736" cy="41764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17002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374900" y="0"/>
            <a:ext cx="4394200" cy="6477000"/>
          </a:xfrm>
          <a:prstGeom prst="rect">
            <a:avLst/>
          </a:prstGeom>
        </p:spPr>
      </p:pic>
    </p:spTree>
    <p:extLst>
      <p:ext uri="{BB962C8B-B14F-4D97-AF65-F5344CB8AC3E}">
        <p14:creationId xmlns:p14="http://schemas.microsoft.com/office/powerpoint/2010/main" val="2453578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362200" y="0"/>
            <a:ext cx="4419600" cy="6477000"/>
          </a:xfrm>
          <a:prstGeom prst="rect">
            <a:avLst/>
          </a:prstGeom>
        </p:spPr>
      </p:pic>
    </p:spTree>
    <p:extLst>
      <p:ext uri="{BB962C8B-B14F-4D97-AF65-F5344CB8AC3E}">
        <p14:creationId xmlns:p14="http://schemas.microsoft.com/office/powerpoint/2010/main" val="1614704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362200" y="0"/>
            <a:ext cx="4419600" cy="6477000"/>
          </a:xfrm>
          <a:prstGeom prst="rect">
            <a:avLst/>
          </a:prstGeom>
        </p:spPr>
      </p:pic>
    </p:spTree>
    <p:extLst>
      <p:ext uri="{BB962C8B-B14F-4D97-AF65-F5344CB8AC3E}">
        <p14:creationId xmlns:p14="http://schemas.microsoft.com/office/powerpoint/2010/main" val="2971136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336800" y="0"/>
            <a:ext cx="4470400" cy="6477000"/>
          </a:xfrm>
          <a:prstGeom prst="rect">
            <a:avLst/>
          </a:prstGeom>
        </p:spPr>
      </p:pic>
    </p:spTree>
    <p:extLst>
      <p:ext uri="{BB962C8B-B14F-4D97-AF65-F5344CB8AC3E}">
        <p14:creationId xmlns:p14="http://schemas.microsoft.com/office/powerpoint/2010/main" val="2458524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764704"/>
            <a:ext cx="4499248" cy="581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864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cummins\Downloads\qrcode_www.aaaai.or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285875"/>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63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832100" y="0"/>
            <a:ext cx="3479800" cy="6477000"/>
          </a:xfrm>
          <a:prstGeom prst="rect">
            <a:avLst/>
          </a:prstGeom>
        </p:spPr>
      </p:pic>
    </p:spTree>
    <p:extLst>
      <p:ext uri="{BB962C8B-B14F-4D97-AF65-F5344CB8AC3E}">
        <p14:creationId xmlns:p14="http://schemas.microsoft.com/office/powerpoint/2010/main" val="366466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IE" dirty="0" smtClean="0"/>
              <a:t>https://www.cochranelibrary.com/about/about-cochrane-reviews</a:t>
            </a:r>
            <a:endParaRPr lang="en-IE"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6765" y="1600200"/>
            <a:ext cx="703046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83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IE" b="1" dirty="0" smtClean="0"/>
              <a:t>COVID-19 Vaccinatation Side Effects</a:t>
            </a:r>
            <a:endParaRPr lang="en-IE"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95024"/>
            <a:ext cx="8229600" cy="393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301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a:p>
        </p:txBody>
      </p:sp>
      <p:sp>
        <p:nvSpPr>
          <p:cNvPr id="4" name="Content Placeholder 3"/>
          <p:cNvSpPr>
            <a:spLocks noGrp="1"/>
          </p:cNvSpPr>
          <p:nvPr>
            <p:ph sz="half" idx="1"/>
          </p:nvPr>
        </p:nvSpPr>
        <p:spPr/>
        <p:txBody>
          <a:bodyPr>
            <a:normAutofit fontScale="47500" lnSpcReduction="20000"/>
          </a:bodyPr>
          <a:lstStyle/>
          <a:p>
            <a:r>
              <a:rPr lang="en-IE" dirty="0" smtClean="0"/>
              <a:t>Glucocorticoids for the treatment of anaphylaxis  </a:t>
            </a:r>
          </a:p>
          <a:p>
            <a:r>
              <a:rPr lang="en-IE" dirty="0" smtClean="0"/>
              <a:t>Anaphylaxis is a serious allergic reaction that is rapid in onset and may result in death. It is commonly triggered by a food, insect sting, medication, or natural rubber latex. The reaction typically occurs without warning and can be a frightening experience both for those at risk and their families and friends. Steroids (glucocorticoids) are often recommended for use in the management of people experiencing anaphylaxis. However, the evidence base in support of the use of steroids is unclear. We therefore conducted a systematic review of the literature, searching key databases for high quality published and unpublished material on the use of steroids for the emergency treatment of anaphylaxis. In addition, we contacted experts in this health area and the relevant pharmaceutical companies. We were unable to find any randomized controlled trials on this subject through our searches. We conclude that there is no evidence from high quality studies for the use of steroids in the emergency management of anaphylaxis. </a:t>
            </a:r>
          </a:p>
          <a:p>
            <a:endParaRPr lang="en-IE" dirty="0"/>
          </a:p>
          <a:p>
            <a:r>
              <a:rPr lang="en-IE" dirty="0" smtClean="0"/>
              <a:t>Therefore, we can neither support nor refute the use of these drugs for this purpose.</a:t>
            </a:r>
            <a:endParaRPr lang="en-IE"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484784"/>
            <a:ext cx="3439997" cy="482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286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sz="half" idx="1"/>
          </p:nvPr>
        </p:nvSpPr>
        <p:spPr/>
        <p:txBody>
          <a:bodyPr>
            <a:normAutofit fontScale="47500" lnSpcReduction="20000"/>
          </a:bodyPr>
          <a:lstStyle/>
          <a:p>
            <a:r>
              <a:rPr lang="en-IE" b="1" dirty="0"/>
              <a:t>H1‐antihistamines for the emergency treatment of anaphylaxis</a:t>
            </a:r>
          </a:p>
          <a:p>
            <a:r>
              <a:rPr lang="en-IE" dirty="0"/>
              <a:t>Anaphylaxis is a rare, but potentially life‐threatening emergency. Evidence from the United Kingdom suggests that incidence may be increasing rapidly. Common triggers of anaphylaxis include a variety of foods, drugs and insect venoms.</a:t>
            </a:r>
          </a:p>
          <a:p>
            <a:r>
              <a:rPr lang="en-IE" dirty="0"/>
              <a:t>H1‐antihistamines are commonly used for the emergency treatment of anaphylaxis although the evidence underpinning this treatment is unclear. We therefore conducted a systematic review of the literature searching key databases for high quality published and unpublished material on this subject; in addition, we contacted experts in this area and relevant pharmaceutical companies.</a:t>
            </a:r>
          </a:p>
          <a:p>
            <a:r>
              <a:rPr lang="en-IE" dirty="0"/>
              <a:t>Our searches failed to retrieve any randomized controlled trials on this subject. We conclude there is no evidence from randomized controlled trials to support the use of H1‐antihistamines in the emergency management of anaphylaxis.</a:t>
            </a:r>
          </a:p>
          <a:p>
            <a:endParaRPr lang="en-IE"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412776"/>
            <a:ext cx="3508263" cy="4874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186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sz="half" idx="1"/>
          </p:nvPr>
        </p:nvSpPr>
        <p:spPr/>
        <p:txBody>
          <a:bodyPr>
            <a:normAutofit fontScale="32500" lnSpcReduction="20000"/>
          </a:bodyPr>
          <a:lstStyle/>
          <a:p>
            <a:r>
              <a:rPr lang="en-IE" b="1" dirty="0"/>
              <a:t>Adrenaline auto‐injectors for the treatment of anaphylaxis in the community</a:t>
            </a:r>
          </a:p>
          <a:p>
            <a:r>
              <a:rPr lang="en-IE" dirty="0"/>
              <a:t>Anaphylaxis is a serious allergic reaction that is rapid in onset and may cause death. It is commonly triggered by a food, insect sting, medication, or natural rubber latex. The reaction typically occurs without warning and can be a frightening and life‐threatening experience for those at risk and for their families and friends. Adrenaline (epinephrine) is widely advocated as the main treatment in people experiencing anaphylaxis and many people at risk of anaphylaxis are prescribed adrenaline auto‐injectors (such as the Adrenaclick, Anapen, Epipen, Jext, and Twinject) so that they or their families can, if needed, administer adrenaline in the community. Potential problems with adrenaline auto‐injector use include failure to carry the auto‐injector at all times; failure to use it because the signs and symptoms of anaphylaxis are not recognized; a preference to use an oral antihistamine; or fear and panic in the emergency. In addition, in many countries adrenaline auto‐injectors are either not available or they are not affordable. The evidence base regarding the effectiveness of adrenaline auto‐injectors is unclear. We therefore conducted a systematic review of the literature, searching key databases for high quality published and unpublished material on the use of adrenaline auto‐injectors during episodes of anaphylaxis in the community. We also contacted the relevant pharmaceutical companies to see if they had any such information on the topic. Our searches found many studies relating to anaphylaxis and adrenaline auto‐injector use but no randomized controlled trials on this subject. We concluded that the use of adrenaline auto‐injectors in anaphylaxis is based on the best available information at present. </a:t>
            </a:r>
            <a:endParaRPr lang="en-IE" dirty="0" smtClean="0"/>
          </a:p>
          <a:p>
            <a:pPr marL="0" indent="0">
              <a:buNone/>
            </a:pPr>
            <a:endParaRPr lang="en-IE" dirty="0" smtClean="0"/>
          </a:p>
          <a:p>
            <a:r>
              <a:rPr lang="en-IE" dirty="0" smtClean="0"/>
              <a:t>There </a:t>
            </a:r>
            <a:r>
              <a:rPr lang="en-IE" dirty="0"/>
              <a:t>is no evidence from randomized controlled trials for the effectiveness of adrenaline auto‐injectors in the emergency treatment of anaphylaxis in the community. </a:t>
            </a:r>
            <a:endParaRPr lang="en-IE" dirty="0" smtClean="0"/>
          </a:p>
          <a:p>
            <a:r>
              <a:rPr lang="en-IE" dirty="0" smtClean="0"/>
              <a:t>Such </a:t>
            </a:r>
            <a:r>
              <a:rPr lang="en-IE" dirty="0"/>
              <a:t>trials would ideally involve comparison of adrenaline with placebo; however, use of a placebo in anaphylaxis treatment would be unethical. </a:t>
            </a:r>
            <a:endParaRPr lang="en-IE" dirty="0" smtClean="0"/>
          </a:p>
          <a:p>
            <a:r>
              <a:rPr lang="en-IE" dirty="0" smtClean="0"/>
              <a:t>We </a:t>
            </a:r>
            <a:r>
              <a:rPr lang="en-IE" dirty="0"/>
              <a:t>therefore recommend that auto‐injectors remain the medication of first choice in the treatment of anaphylaxis in the community.</a:t>
            </a: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484784"/>
            <a:ext cx="326118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103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sz="half" idx="1"/>
          </p:nvPr>
        </p:nvSpPr>
        <p:spPr/>
        <p:txBody>
          <a:bodyPr>
            <a:normAutofit fontScale="40000" lnSpcReduction="20000"/>
          </a:bodyPr>
          <a:lstStyle/>
          <a:p>
            <a:r>
              <a:rPr lang="en-IE" b="1" dirty="0"/>
              <a:t>Adrenaline for the emergency treatment of anaphylaxis</a:t>
            </a:r>
          </a:p>
          <a:p>
            <a:r>
              <a:rPr lang="en-IE" dirty="0"/>
              <a:t>Anaphylaxis is a serious allergic reaction that is rapid in onset and may cause death. It is commonly triggered by a food, insect sting, medication, or natural rubber latex. The reaction occurs without warning and can be a frightening experience for those at risk and for their families and friends. Adrenaline (epinephrine) is widely advocated as the main treatment in those individuals experiencing anaphylaxis. There is no other medication with a similar effect on the many body systems that are potentially involved in anaphylaxis. The evidence base in support of the use of adrenaline is unclear. We therefore conducted a systematic review of the literature searching key databases for high quality published and unpublished material on the use of adrenaline for emergency treatment; in addition, we contacted experts in this area and the relevant pharmaceutical companies. Our searches retrieved no randomized controlled trials on this subject. </a:t>
            </a:r>
            <a:endParaRPr lang="en-IE" dirty="0" smtClean="0"/>
          </a:p>
          <a:p>
            <a:endParaRPr lang="en-IE" dirty="0"/>
          </a:p>
          <a:p>
            <a:r>
              <a:rPr lang="en-IE" dirty="0" smtClean="0"/>
              <a:t>We </a:t>
            </a:r>
            <a:r>
              <a:rPr lang="en-IE" dirty="0"/>
              <a:t>concluded that the use of adrenaline in anaphylaxis is based on tradition and on evidence from fatality series in which most individuals dying from anaphylaxis had not received prompt adrenaline treatment. </a:t>
            </a:r>
            <a:endParaRPr lang="en-IE" dirty="0" smtClean="0"/>
          </a:p>
          <a:p>
            <a:r>
              <a:rPr lang="en-IE" dirty="0" smtClean="0"/>
              <a:t>Adrenaline </a:t>
            </a:r>
            <a:r>
              <a:rPr lang="en-IE" dirty="0"/>
              <a:t>appears to be life saving when injected promptly, however, there is no evidence from randomized controlled trials for or against the use of adrenaline in the emergency treatment of anaphylaxis. </a:t>
            </a:r>
            <a:endParaRPr lang="en-IE" dirty="0" smtClean="0"/>
          </a:p>
          <a:p>
            <a:r>
              <a:rPr lang="en-IE" dirty="0" smtClean="0"/>
              <a:t>Given </a:t>
            </a:r>
            <a:r>
              <a:rPr lang="en-IE" dirty="0"/>
              <a:t>the infrequency of anaphylaxis, its unpredictability and the speed of onset of reactions, conducting such trials is fraught with ethical and methodological difficulties.</a:t>
            </a:r>
          </a:p>
          <a:p>
            <a:endParaRPr lang="en-IE"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412776"/>
            <a:ext cx="326118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256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IE"/>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2276872"/>
            <a:ext cx="13716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8640"/>
            <a:ext cx="7471941" cy="651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212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Epinephrine self-injection for anaphylaxis in </a:t>
            </a:r>
            <a:r>
              <a:rPr lang="en-IE" b="1" dirty="0" smtClean="0"/>
              <a:t>children</a:t>
            </a:r>
            <a:endParaRPr lang="en-IE" dirty="0"/>
          </a:p>
        </p:txBody>
      </p:sp>
      <p:sp>
        <p:nvSpPr>
          <p:cNvPr id="3" name="Text Placeholder 2"/>
          <p:cNvSpPr>
            <a:spLocks noGrp="1"/>
          </p:cNvSpPr>
          <p:nvPr>
            <p:ph type="body" idx="1"/>
          </p:nvPr>
        </p:nvSpPr>
        <p:spPr/>
        <p:txBody>
          <a:bodyPr/>
          <a:lstStyle/>
          <a:p>
            <a:r>
              <a:rPr lang="en-IE" dirty="0" smtClean="0"/>
              <a:t>2008</a:t>
            </a:r>
            <a:endParaRPr lang="en-IE" dirty="0"/>
          </a:p>
        </p:txBody>
      </p:sp>
      <p:sp>
        <p:nvSpPr>
          <p:cNvPr id="4" name="Content Placeholder 3"/>
          <p:cNvSpPr>
            <a:spLocks noGrp="1"/>
          </p:cNvSpPr>
          <p:nvPr>
            <p:ph sz="half" idx="2"/>
          </p:nvPr>
        </p:nvSpPr>
        <p:spPr/>
        <p:txBody>
          <a:bodyPr>
            <a:normAutofit fontScale="92500" lnSpcReduction="20000"/>
          </a:bodyPr>
          <a:lstStyle/>
          <a:p>
            <a:r>
              <a:rPr lang="en-IE" b="1" dirty="0"/>
              <a:t>Three Part Question</a:t>
            </a:r>
          </a:p>
          <a:p>
            <a:r>
              <a:rPr lang="en-IE" dirty="0"/>
              <a:t>In [children with anaphylaxis] does [self-injection of epinephrine] lead to [reduced mortality and morbidity</a:t>
            </a:r>
            <a:r>
              <a:rPr lang="en-IE" dirty="0" smtClean="0"/>
              <a:t>]?</a:t>
            </a:r>
          </a:p>
          <a:p>
            <a:r>
              <a:rPr lang="en-IE" b="1" dirty="0"/>
              <a:t>Search Outcome</a:t>
            </a:r>
          </a:p>
          <a:p>
            <a:r>
              <a:rPr lang="en-IE" dirty="0"/>
              <a:t>Altogether 94 papers were identified using Medline, 585 using Embase and 26 using Cochrane. Three papers provided evidence that was relevant to the three-part question.</a:t>
            </a:r>
          </a:p>
        </p:txBody>
      </p:sp>
      <p:sp>
        <p:nvSpPr>
          <p:cNvPr id="5" name="Text Placeholder 4"/>
          <p:cNvSpPr>
            <a:spLocks noGrp="1"/>
          </p:cNvSpPr>
          <p:nvPr>
            <p:ph type="body" sz="quarter" idx="3"/>
          </p:nvPr>
        </p:nvSpPr>
        <p:spPr/>
        <p:txBody>
          <a:bodyPr/>
          <a:lstStyle/>
          <a:p>
            <a:endParaRPr lang="en-IE"/>
          </a:p>
        </p:txBody>
      </p:sp>
      <p:sp>
        <p:nvSpPr>
          <p:cNvPr id="6" name="Content Placeholder 5"/>
          <p:cNvSpPr>
            <a:spLocks noGrp="1"/>
          </p:cNvSpPr>
          <p:nvPr>
            <p:ph sz="quarter" idx="4"/>
          </p:nvPr>
        </p:nvSpPr>
        <p:spPr/>
        <p:txBody>
          <a:bodyPr>
            <a:normAutofit fontScale="77500" lnSpcReduction="20000"/>
          </a:bodyPr>
          <a:lstStyle/>
          <a:p>
            <a:r>
              <a:rPr lang="en-IE" b="1" dirty="0"/>
              <a:t>Clinical Bottom Line</a:t>
            </a:r>
          </a:p>
          <a:p>
            <a:r>
              <a:rPr lang="en-IE" dirty="0"/>
              <a:t>Where available, epinephrine auto-injectors should be utilised in the community at an early stage for severe anaphylactic reactions, although high-quality evidence is lacking. To maximise any potential benefit it is important to provide education for patients, parents and carers regarding injection technique and ensuring auto-injector availability at all times.</a:t>
            </a:r>
            <a:r>
              <a:rPr lang="en-IE" b="1" dirty="0"/>
              <a:t>Level of Evidence</a:t>
            </a:r>
          </a:p>
          <a:p>
            <a:r>
              <a:rPr lang="en-IE" dirty="0"/>
              <a:t>Level 3 - Small numbers of small studies or great heterogeneity or very different population.</a:t>
            </a:r>
          </a:p>
        </p:txBody>
      </p:sp>
    </p:spTree>
    <p:extLst>
      <p:ext uri="{BB962C8B-B14F-4D97-AF65-F5344CB8AC3E}">
        <p14:creationId xmlns:p14="http://schemas.microsoft.com/office/powerpoint/2010/main" val="811056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t>H2 antagonists in </a:t>
            </a:r>
            <a:r>
              <a:rPr lang="en-IE" b="1" dirty="0" smtClean="0"/>
              <a:t>anaphylaxis</a:t>
            </a:r>
            <a:endParaRPr lang="en-IE" dirty="0"/>
          </a:p>
        </p:txBody>
      </p:sp>
      <p:sp>
        <p:nvSpPr>
          <p:cNvPr id="3" name="Text Placeholder 2"/>
          <p:cNvSpPr>
            <a:spLocks noGrp="1"/>
          </p:cNvSpPr>
          <p:nvPr>
            <p:ph type="body" idx="1"/>
          </p:nvPr>
        </p:nvSpPr>
        <p:spPr/>
        <p:txBody>
          <a:bodyPr/>
          <a:lstStyle/>
          <a:p>
            <a:r>
              <a:rPr lang="en-IE" dirty="0" smtClean="0"/>
              <a:t>2009</a:t>
            </a:r>
            <a:endParaRPr lang="en-IE" dirty="0"/>
          </a:p>
        </p:txBody>
      </p:sp>
      <p:sp>
        <p:nvSpPr>
          <p:cNvPr id="4" name="Content Placeholder 3"/>
          <p:cNvSpPr>
            <a:spLocks noGrp="1"/>
          </p:cNvSpPr>
          <p:nvPr>
            <p:ph sz="half" idx="2"/>
          </p:nvPr>
        </p:nvSpPr>
        <p:spPr/>
        <p:txBody>
          <a:bodyPr/>
          <a:lstStyle/>
          <a:p>
            <a:r>
              <a:rPr lang="en-IE" b="1" dirty="0"/>
              <a:t>Three Part Question</a:t>
            </a:r>
          </a:p>
          <a:p>
            <a:r>
              <a:rPr lang="en-IE" dirty="0"/>
              <a:t>In the [treatment of anaphylaxis] does the addition of an [H2 receptor antagonist] [improve outcome</a:t>
            </a:r>
            <a:r>
              <a:rPr lang="en-IE" dirty="0" smtClean="0"/>
              <a:t>]?</a:t>
            </a:r>
          </a:p>
          <a:p>
            <a:r>
              <a:rPr lang="en-IE" b="1" dirty="0"/>
              <a:t>Search Outcome</a:t>
            </a:r>
          </a:p>
          <a:p>
            <a:r>
              <a:rPr lang="en-IE" dirty="0"/>
              <a:t>518 papers were identified.</a:t>
            </a:r>
            <a:endParaRPr lang="en-IE" b="1" dirty="0" smtClean="0"/>
          </a:p>
          <a:p>
            <a:endParaRPr lang="en-IE" dirty="0"/>
          </a:p>
        </p:txBody>
      </p:sp>
      <p:sp>
        <p:nvSpPr>
          <p:cNvPr id="5" name="Text Placeholder 4"/>
          <p:cNvSpPr>
            <a:spLocks noGrp="1"/>
          </p:cNvSpPr>
          <p:nvPr>
            <p:ph type="body" sz="quarter" idx="3"/>
          </p:nvPr>
        </p:nvSpPr>
        <p:spPr/>
        <p:txBody>
          <a:bodyPr/>
          <a:lstStyle/>
          <a:p>
            <a:endParaRPr lang="en-IE"/>
          </a:p>
        </p:txBody>
      </p:sp>
      <p:sp>
        <p:nvSpPr>
          <p:cNvPr id="6" name="Content Placeholder 5"/>
          <p:cNvSpPr>
            <a:spLocks noGrp="1"/>
          </p:cNvSpPr>
          <p:nvPr>
            <p:ph sz="quarter" idx="4"/>
          </p:nvPr>
        </p:nvSpPr>
        <p:spPr/>
        <p:txBody>
          <a:bodyPr/>
          <a:lstStyle/>
          <a:p>
            <a:r>
              <a:rPr lang="en-IE" b="1" dirty="0"/>
              <a:t>Clinical Bottom Line</a:t>
            </a:r>
          </a:p>
          <a:p>
            <a:r>
              <a:rPr lang="en-IE" dirty="0"/>
              <a:t>There is some evidence to support the use of H2 antagonists in anaphylaxis but the clinical significance of this is uncertain.</a:t>
            </a:r>
          </a:p>
        </p:txBody>
      </p:sp>
    </p:spTree>
    <p:extLst>
      <p:ext uri="{BB962C8B-B14F-4D97-AF65-F5344CB8AC3E}">
        <p14:creationId xmlns:p14="http://schemas.microsoft.com/office/powerpoint/2010/main" val="1134442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Nebulised salbutamol or nebulised adrenaline for wheeze in </a:t>
            </a:r>
            <a:r>
              <a:rPr lang="en-IE" b="1" dirty="0" smtClean="0"/>
              <a:t>anaphylaxis</a:t>
            </a:r>
            <a:endParaRPr lang="en-IE" dirty="0"/>
          </a:p>
        </p:txBody>
      </p:sp>
      <p:sp>
        <p:nvSpPr>
          <p:cNvPr id="3" name="Text Placeholder 2"/>
          <p:cNvSpPr>
            <a:spLocks noGrp="1"/>
          </p:cNvSpPr>
          <p:nvPr>
            <p:ph type="body" idx="1"/>
          </p:nvPr>
        </p:nvSpPr>
        <p:spPr/>
        <p:txBody>
          <a:bodyPr/>
          <a:lstStyle/>
          <a:p>
            <a:r>
              <a:rPr lang="en-IE" dirty="0" smtClean="0"/>
              <a:t>2009</a:t>
            </a:r>
            <a:endParaRPr lang="en-IE" dirty="0"/>
          </a:p>
        </p:txBody>
      </p:sp>
      <p:sp>
        <p:nvSpPr>
          <p:cNvPr id="4" name="Content Placeholder 3"/>
          <p:cNvSpPr>
            <a:spLocks noGrp="1"/>
          </p:cNvSpPr>
          <p:nvPr>
            <p:ph sz="half" idx="2"/>
          </p:nvPr>
        </p:nvSpPr>
        <p:spPr/>
        <p:txBody>
          <a:bodyPr>
            <a:normAutofit lnSpcReduction="10000"/>
          </a:bodyPr>
          <a:lstStyle/>
          <a:p>
            <a:r>
              <a:rPr lang="en-IE" b="1" dirty="0"/>
              <a:t>Three Part Question</a:t>
            </a:r>
          </a:p>
          <a:p>
            <a:r>
              <a:rPr lang="en-IE" dirty="0"/>
              <a:t>In [patients with anaphylaxis] is [nebulised salbutamol better than nebulised adrenaline] at [reducing wheeze</a:t>
            </a:r>
            <a:r>
              <a:rPr lang="en-IE" dirty="0" smtClean="0"/>
              <a:t>]?</a:t>
            </a:r>
          </a:p>
          <a:p>
            <a:r>
              <a:rPr lang="en-IE" b="1" dirty="0"/>
              <a:t>Search Outcome</a:t>
            </a:r>
          </a:p>
          <a:p>
            <a:r>
              <a:rPr lang="en-IE" dirty="0"/>
              <a:t>36 papers were found but none answered the specific question</a:t>
            </a:r>
          </a:p>
        </p:txBody>
      </p:sp>
      <p:sp>
        <p:nvSpPr>
          <p:cNvPr id="5" name="Text Placeholder 4"/>
          <p:cNvSpPr>
            <a:spLocks noGrp="1"/>
          </p:cNvSpPr>
          <p:nvPr>
            <p:ph type="body" sz="quarter" idx="3"/>
          </p:nvPr>
        </p:nvSpPr>
        <p:spPr/>
        <p:txBody>
          <a:bodyPr/>
          <a:lstStyle/>
          <a:p>
            <a:endParaRPr lang="en-IE"/>
          </a:p>
        </p:txBody>
      </p:sp>
      <p:sp>
        <p:nvSpPr>
          <p:cNvPr id="6" name="Content Placeholder 5"/>
          <p:cNvSpPr>
            <a:spLocks noGrp="1"/>
          </p:cNvSpPr>
          <p:nvPr>
            <p:ph sz="quarter" idx="4"/>
          </p:nvPr>
        </p:nvSpPr>
        <p:spPr/>
        <p:txBody>
          <a:bodyPr/>
          <a:lstStyle/>
          <a:p>
            <a:r>
              <a:rPr lang="en-IE" b="1" dirty="0"/>
              <a:t>Clinical Bottom Line</a:t>
            </a:r>
          </a:p>
          <a:p>
            <a:r>
              <a:rPr lang="en-IE" dirty="0"/>
              <a:t>Patients with severe (life-threatening) acute allergic reactions should be treated with intramuscular adrenaline according to the Resuscitation Council Guidelines (2008).</a:t>
            </a:r>
          </a:p>
        </p:txBody>
      </p:sp>
    </p:spTree>
    <p:extLst>
      <p:ext uri="{BB962C8B-B14F-4D97-AF65-F5344CB8AC3E}">
        <p14:creationId xmlns:p14="http://schemas.microsoft.com/office/powerpoint/2010/main" val="3059998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Intravenous or intramuscular adrenaline for </a:t>
            </a:r>
            <a:r>
              <a:rPr lang="en-IE" b="1" dirty="0" smtClean="0"/>
              <a:t>anaphylaxis</a:t>
            </a:r>
            <a:endParaRPr lang="en-IE" dirty="0"/>
          </a:p>
        </p:txBody>
      </p:sp>
      <p:sp>
        <p:nvSpPr>
          <p:cNvPr id="3" name="Text Placeholder 2"/>
          <p:cNvSpPr>
            <a:spLocks noGrp="1"/>
          </p:cNvSpPr>
          <p:nvPr>
            <p:ph type="body" idx="1"/>
          </p:nvPr>
        </p:nvSpPr>
        <p:spPr/>
        <p:txBody>
          <a:bodyPr/>
          <a:lstStyle/>
          <a:p>
            <a:r>
              <a:rPr lang="en-IE" dirty="0" smtClean="0"/>
              <a:t>2007</a:t>
            </a:r>
            <a:endParaRPr lang="en-IE" dirty="0"/>
          </a:p>
        </p:txBody>
      </p:sp>
      <p:sp>
        <p:nvSpPr>
          <p:cNvPr id="4" name="Content Placeholder 3"/>
          <p:cNvSpPr>
            <a:spLocks noGrp="1"/>
          </p:cNvSpPr>
          <p:nvPr>
            <p:ph sz="half" idx="2"/>
          </p:nvPr>
        </p:nvSpPr>
        <p:spPr/>
        <p:txBody>
          <a:bodyPr>
            <a:normAutofit fontScale="85000" lnSpcReduction="10000"/>
          </a:bodyPr>
          <a:lstStyle/>
          <a:p>
            <a:r>
              <a:rPr lang="en-IE" b="1" dirty="0"/>
              <a:t>Three Part Question</a:t>
            </a:r>
          </a:p>
          <a:p>
            <a:r>
              <a:rPr lang="en-IE" dirty="0"/>
              <a:t>In [patients with anaphylaxis] is [intramuscular adrenaline better than intravenous adrenaline] at [treating the anaphylaxis and avoiding toxicity</a:t>
            </a:r>
            <a:r>
              <a:rPr lang="en-IE" dirty="0" smtClean="0"/>
              <a:t>]?</a:t>
            </a:r>
          </a:p>
          <a:p>
            <a:r>
              <a:rPr lang="en-IE" b="1" dirty="0"/>
              <a:t>Search Outcome</a:t>
            </a:r>
          </a:p>
          <a:p>
            <a:r>
              <a:rPr lang="en-IE" dirty="0"/>
              <a:t>164 papers found.</a:t>
            </a:r>
            <a:r>
              <a:rPr lang="en-IE" dirty="0" smtClean="0"/>
              <a:t/>
            </a:r>
            <a:br>
              <a:rPr lang="en-IE" dirty="0" smtClean="0"/>
            </a:br>
            <a:r>
              <a:rPr lang="en-IE" dirty="0"/>
              <a:t>2 were relevant to the question.</a:t>
            </a:r>
            <a:r>
              <a:rPr lang="en-IE" dirty="0" smtClean="0"/>
              <a:t/>
            </a:r>
            <a:br>
              <a:rPr lang="en-IE" dirty="0" smtClean="0"/>
            </a:br>
            <a:r>
              <a:rPr lang="en-IE" dirty="0"/>
              <a:t>Cochrane review protocol and expert opinions are discussed in the comments section.</a:t>
            </a:r>
          </a:p>
        </p:txBody>
      </p:sp>
      <p:sp>
        <p:nvSpPr>
          <p:cNvPr id="5" name="Text Placeholder 4"/>
          <p:cNvSpPr>
            <a:spLocks noGrp="1"/>
          </p:cNvSpPr>
          <p:nvPr>
            <p:ph type="body" sz="quarter" idx="3"/>
          </p:nvPr>
        </p:nvSpPr>
        <p:spPr/>
        <p:txBody>
          <a:bodyPr/>
          <a:lstStyle/>
          <a:p>
            <a:endParaRPr lang="en-IE"/>
          </a:p>
        </p:txBody>
      </p:sp>
      <p:sp>
        <p:nvSpPr>
          <p:cNvPr id="6" name="Content Placeholder 5"/>
          <p:cNvSpPr>
            <a:spLocks noGrp="1"/>
          </p:cNvSpPr>
          <p:nvPr>
            <p:ph sz="quarter" idx="4"/>
          </p:nvPr>
        </p:nvSpPr>
        <p:spPr/>
        <p:txBody>
          <a:bodyPr/>
          <a:lstStyle/>
          <a:p>
            <a:r>
              <a:rPr lang="en-IE" b="1" dirty="0"/>
              <a:t>Clinical Bottom Line</a:t>
            </a:r>
          </a:p>
          <a:p>
            <a:r>
              <a:rPr lang="en-IE" dirty="0"/>
              <a:t>Intramuscular injection is safer than intravenous adrenaline. Intramuscular adrenaline is recommended by the Resuscitation council of UK(2005).</a:t>
            </a:r>
          </a:p>
        </p:txBody>
      </p:sp>
    </p:spTree>
    <p:extLst>
      <p:ext uri="{BB962C8B-B14F-4D97-AF65-F5344CB8AC3E}">
        <p14:creationId xmlns:p14="http://schemas.microsoft.com/office/powerpoint/2010/main" val="27743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To lie or not to lie – the best position for patients in anaphylaxis</a:t>
            </a:r>
            <a:r>
              <a:rPr lang="en-IE" b="1" dirty="0" smtClean="0"/>
              <a:t>?</a:t>
            </a:r>
            <a:endParaRPr lang="en-IE" dirty="0"/>
          </a:p>
        </p:txBody>
      </p:sp>
      <p:sp>
        <p:nvSpPr>
          <p:cNvPr id="3" name="Text Placeholder 2"/>
          <p:cNvSpPr>
            <a:spLocks noGrp="1"/>
          </p:cNvSpPr>
          <p:nvPr>
            <p:ph type="body" idx="1"/>
          </p:nvPr>
        </p:nvSpPr>
        <p:spPr/>
        <p:txBody>
          <a:bodyPr/>
          <a:lstStyle/>
          <a:p>
            <a:r>
              <a:rPr lang="en-IE" dirty="0" smtClean="0"/>
              <a:t>2013</a:t>
            </a:r>
            <a:endParaRPr lang="en-IE" dirty="0"/>
          </a:p>
        </p:txBody>
      </p:sp>
      <p:sp>
        <p:nvSpPr>
          <p:cNvPr id="4" name="Content Placeholder 3"/>
          <p:cNvSpPr>
            <a:spLocks noGrp="1"/>
          </p:cNvSpPr>
          <p:nvPr>
            <p:ph sz="half" idx="2"/>
          </p:nvPr>
        </p:nvSpPr>
        <p:spPr/>
        <p:txBody>
          <a:bodyPr/>
          <a:lstStyle/>
          <a:p>
            <a:r>
              <a:rPr lang="en-IE" b="1" dirty="0"/>
              <a:t>Three Part Question</a:t>
            </a:r>
          </a:p>
          <a:p>
            <a:r>
              <a:rPr lang="en-IE" dirty="0"/>
              <a:t>In [children in anaphylaxis] does [lying flat with feet elevated] help with [cardiovascular and respiratory symptoms</a:t>
            </a:r>
            <a:r>
              <a:rPr lang="en-IE" dirty="0" smtClean="0"/>
              <a:t>]?</a:t>
            </a:r>
          </a:p>
          <a:p>
            <a:r>
              <a:rPr lang="en-IE" b="1" dirty="0"/>
              <a:t>Search Outcome</a:t>
            </a:r>
          </a:p>
          <a:p>
            <a:r>
              <a:rPr lang="en-IE" dirty="0"/>
              <a:t>158 papers were found, only one was relevant</a:t>
            </a:r>
          </a:p>
        </p:txBody>
      </p:sp>
      <p:sp>
        <p:nvSpPr>
          <p:cNvPr id="5" name="Text Placeholder 4"/>
          <p:cNvSpPr>
            <a:spLocks noGrp="1"/>
          </p:cNvSpPr>
          <p:nvPr>
            <p:ph type="body" sz="quarter" idx="3"/>
          </p:nvPr>
        </p:nvSpPr>
        <p:spPr/>
        <p:txBody>
          <a:bodyPr/>
          <a:lstStyle/>
          <a:p>
            <a:endParaRPr lang="en-IE"/>
          </a:p>
        </p:txBody>
      </p:sp>
      <p:sp>
        <p:nvSpPr>
          <p:cNvPr id="6" name="Content Placeholder 5"/>
          <p:cNvSpPr>
            <a:spLocks noGrp="1"/>
          </p:cNvSpPr>
          <p:nvPr>
            <p:ph sz="quarter" idx="4"/>
          </p:nvPr>
        </p:nvSpPr>
        <p:spPr/>
        <p:txBody>
          <a:bodyPr>
            <a:normAutofit fontScale="70000" lnSpcReduction="20000"/>
          </a:bodyPr>
          <a:lstStyle/>
          <a:p>
            <a:r>
              <a:rPr lang="en-IE" b="1" dirty="0"/>
              <a:t>Clinical Bottom Line</a:t>
            </a:r>
          </a:p>
          <a:p>
            <a:r>
              <a:rPr lang="en-IE" dirty="0"/>
              <a:t>Although again more research is needed in this area, it seems sensible to opt for this simple maneourve for patients in anaphylactic shock</a:t>
            </a:r>
            <a:r>
              <a:rPr lang="en-IE" dirty="0" smtClean="0"/>
              <a:t>.</a:t>
            </a:r>
          </a:p>
          <a:p>
            <a:r>
              <a:rPr lang="en-IE" i="1" dirty="0" smtClean="0"/>
              <a:t>“In </a:t>
            </a:r>
            <a:r>
              <a:rPr lang="en-IE" i="1" dirty="0"/>
              <a:t>4 patients death occurred in seconds after a movement to a more upright position In 1 patient death occurred after moving from a chair to a bed. In 5 patients had been supported in an upright position despite unconsciousness and subsequently died</a:t>
            </a:r>
            <a:r>
              <a:rPr lang="en-IE" i="1" dirty="0" smtClean="0"/>
              <a:t>.”</a:t>
            </a:r>
            <a:r>
              <a:rPr lang="en-IE" dirty="0"/>
              <a:t> Pumphrey, RSH</a:t>
            </a:r>
            <a:r>
              <a:rPr lang="en-IE" dirty="0" smtClean="0"/>
              <a:t/>
            </a:r>
            <a:br>
              <a:rPr lang="en-IE" dirty="0" smtClean="0"/>
            </a:br>
            <a:r>
              <a:rPr lang="en-IE" dirty="0"/>
              <a:t>2003</a:t>
            </a:r>
            <a:r>
              <a:rPr lang="en-IE" dirty="0" smtClean="0"/>
              <a:t/>
            </a:r>
            <a:br>
              <a:rPr lang="en-IE" dirty="0" smtClean="0"/>
            </a:br>
            <a:r>
              <a:rPr lang="en-IE" dirty="0"/>
              <a:t>UK</a:t>
            </a:r>
            <a:endParaRPr lang="en-IE" i="1" dirty="0"/>
          </a:p>
        </p:txBody>
      </p:sp>
    </p:spTree>
    <p:extLst>
      <p:ext uri="{BB962C8B-B14F-4D97-AF65-F5344CB8AC3E}">
        <p14:creationId xmlns:p14="http://schemas.microsoft.com/office/powerpoint/2010/main" val="212441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b="1" dirty="0"/>
              <a:t>COVID-19 Vaccinatation Side Effects</a:t>
            </a:r>
            <a:endParaRPr lang="en-I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5939" y="1600200"/>
            <a:ext cx="671212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203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Biphasic Anaphylaxis in the Emergency </a:t>
            </a:r>
            <a:r>
              <a:rPr lang="en-IE" b="1" dirty="0" smtClean="0"/>
              <a:t>Department</a:t>
            </a:r>
            <a:endParaRPr lang="en-IE" dirty="0"/>
          </a:p>
        </p:txBody>
      </p:sp>
      <p:sp>
        <p:nvSpPr>
          <p:cNvPr id="3" name="Text Placeholder 2"/>
          <p:cNvSpPr>
            <a:spLocks noGrp="1"/>
          </p:cNvSpPr>
          <p:nvPr>
            <p:ph type="body" idx="1"/>
          </p:nvPr>
        </p:nvSpPr>
        <p:spPr/>
        <p:txBody>
          <a:bodyPr/>
          <a:lstStyle/>
          <a:p>
            <a:r>
              <a:rPr lang="en-IE" dirty="0" smtClean="0"/>
              <a:t>2019</a:t>
            </a:r>
            <a:endParaRPr lang="en-IE" dirty="0"/>
          </a:p>
        </p:txBody>
      </p:sp>
      <p:sp>
        <p:nvSpPr>
          <p:cNvPr id="4" name="Content Placeholder 3"/>
          <p:cNvSpPr>
            <a:spLocks noGrp="1"/>
          </p:cNvSpPr>
          <p:nvPr>
            <p:ph sz="half" idx="2"/>
          </p:nvPr>
        </p:nvSpPr>
        <p:spPr/>
        <p:txBody>
          <a:bodyPr>
            <a:normAutofit fontScale="70000" lnSpcReduction="20000"/>
          </a:bodyPr>
          <a:lstStyle/>
          <a:p>
            <a:r>
              <a:rPr lang="en-IE" b="1" dirty="0"/>
              <a:t>Three Part Question</a:t>
            </a:r>
          </a:p>
          <a:p>
            <a:r>
              <a:rPr lang="en-IE" dirty="0"/>
              <a:t>What is the [risk of a biphasic reaction] in [patients with acute anaphylaxis] who have been [successfully treated with resolution of symptoms</a:t>
            </a:r>
            <a:r>
              <a:rPr lang="en-IE" dirty="0" smtClean="0"/>
              <a:t>].</a:t>
            </a:r>
          </a:p>
          <a:p>
            <a:r>
              <a:rPr lang="en-IE" b="1" dirty="0"/>
              <a:t>Search Strategy</a:t>
            </a:r>
          </a:p>
          <a:p>
            <a:r>
              <a:rPr lang="en-IE" dirty="0"/>
              <a:t>Medline 1966-08/19 using PubMed, Cochrane Library (2019), and Embase.</a:t>
            </a:r>
            <a:r>
              <a:rPr lang="en-IE" dirty="0" smtClean="0"/>
              <a:t/>
            </a:r>
            <a:br>
              <a:rPr lang="en-IE" dirty="0" smtClean="0"/>
            </a:br>
            <a:r>
              <a:rPr lang="en-IE" dirty="0"/>
              <a:t>[(exp anaphylaxis) AND (exp biphasic reaction)]. Limit to English language</a:t>
            </a:r>
            <a:r>
              <a:rPr lang="en-IE" dirty="0" smtClean="0"/>
              <a:t>.</a:t>
            </a:r>
          </a:p>
          <a:p>
            <a:r>
              <a:rPr lang="en-IE" b="1" dirty="0" smtClean="0"/>
              <a:t>Search </a:t>
            </a:r>
            <a:r>
              <a:rPr lang="en-IE" b="1" dirty="0"/>
              <a:t>Outcome</a:t>
            </a:r>
          </a:p>
          <a:p>
            <a:r>
              <a:rPr lang="en-IE" dirty="0"/>
              <a:t>38 studies were identified; two recent systematic reviews addressed the clinical question.</a:t>
            </a:r>
          </a:p>
        </p:txBody>
      </p:sp>
      <p:sp>
        <p:nvSpPr>
          <p:cNvPr id="5" name="Text Placeholder 4"/>
          <p:cNvSpPr>
            <a:spLocks noGrp="1"/>
          </p:cNvSpPr>
          <p:nvPr>
            <p:ph type="body" sz="quarter" idx="3"/>
          </p:nvPr>
        </p:nvSpPr>
        <p:spPr/>
        <p:txBody>
          <a:bodyPr/>
          <a:lstStyle/>
          <a:p>
            <a:endParaRPr lang="en-IE"/>
          </a:p>
        </p:txBody>
      </p:sp>
      <p:sp>
        <p:nvSpPr>
          <p:cNvPr id="6" name="Content Placeholder 5"/>
          <p:cNvSpPr>
            <a:spLocks noGrp="1"/>
          </p:cNvSpPr>
          <p:nvPr>
            <p:ph sz="quarter" idx="4"/>
          </p:nvPr>
        </p:nvSpPr>
        <p:spPr/>
        <p:txBody>
          <a:bodyPr>
            <a:normAutofit fontScale="55000" lnSpcReduction="20000"/>
          </a:bodyPr>
          <a:lstStyle/>
          <a:p>
            <a:r>
              <a:rPr lang="en-IE" b="1" dirty="0"/>
              <a:t>Comment(s)</a:t>
            </a:r>
          </a:p>
          <a:p>
            <a:r>
              <a:rPr lang="en-IE" dirty="0"/>
              <a:t>Biphasic anaphylaxis is an anaphylactic episode followed by an asymptomatic period with return of anaphylactic symptoms in the absence of further exposure to the triggering antigen. The traditional recommended ED observation time is 4-6 h after complete resolution of symptoms for every anaphylaxis patient. However, there is limited data to identify predisposing factors to recurrent reactions, and more recent data suggests this clinical entity is rare (4%) and can occur at any time between 10 minutes to 6 days. Consider sending the ED patient home with injectable epinephrine (epi pen) and steroids after a 1-hour observation period.</a:t>
            </a:r>
            <a:r>
              <a:rPr lang="en-IE" b="1" dirty="0"/>
              <a:t>Clinical Bottom Line</a:t>
            </a:r>
          </a:p>
          <a:p>
            <a:r>
              <a:rPr lang="en-IE" dirty="0"/>
              <a:t>Biphasic anaphylaxis is a rare clinical entity with low morbidity and mortality. A 1-hour observation period has been shown to achieve a 95.0% negative predictive value (NPV), with little added clinical benefit when extending the observation period.</a:t>
            </a:r>
          </a:p>
        </p:txBody>
      </p:sp>
    </p:spTree>
    <p:extLst>
      <p:ext uri="{BB962C8B-B14F-4D97-AF65-F5344CB8AC3E}">
        <p14:creationId xmlns:p14="http://schemas.microsoft.com/office/powerpoint/2010/main" val="2088974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E"/>
          </a:p>
        </p:txBody>
      </p:sp>
      <p:sp>
        <p:nvSpPr>
          <p:cNvPr id="5" name="Content Placeholder 4"/>
          <p:cNvSpPr>
            <a:spLocks noGrp="1"/>
          </p:cNvSpPr>
          <p:nvPr>
            <p:ph idx="1"/>
          </p:nvPr>
        </p:nvSpPr>
        <p:spPr/>
        <p:txBody>
          <a:bodyPr/>
          <a:lstStyle/>
          <a:p>
            <a:pPr marL="0" indent="0" algn="ctr">
              <a:buNone/>
            </a:pPr>
            <a:endParaRPr lang="en-IE" dirty="0"/>
          </a:p>
          <a:p>
            <a:pPr marL="0" indent="0" algn="ctr">
              <a:buNone/>
            </a:pPr>
            <a:r>
              <a:rPr lang="en-IE" i="1" dirty="0" smtClean="0"/>
              <a:t>“So.... is it anaphylaxis?,</a:t>
            </a:r>
          </a:p>
          <a:p>
            <a:pPr marL="0" indent="0" algn="ctr">
              <a:buNone/>
            </a:pPr>
            <a:r>
              <a:rPr lang="en-IE" i="1" dirty="0" smtClean="0"/>
              <a:t>Maybe it’s just a reaction?!,</a:t>
            </a:r>
          </a:p>
          <a:p>
            <a:pPr marL="0" indent="0" algn="ctr">
              <a:buNone/>
            </a:pPr>
            <a:r>
              <a:rPr lang="en-IE" i="1" dirty="0" smtClean="0"/>
              <a:t>Maybe it’s just an allergy?</a:t>
            </a:r>
          </a:p>
          <a:p>
            <a:pPr marL="0" indent="0" algn="ctr">
              <a:buNone/>
            </a:pPr>
            <a:r>
              <a:rPr lang="en-IE" i="1" dirty="0" smtClean="0"/>
              <a:t>Will I wait and see....?”</a:t>
            </a:r>
            <a:endParaRPr lang="en-IE" i="1" dirty="0"/>
          </a:p>
        </p:txBody>
      </p:sp>
    </p:spTree>
    <p:extLst>
      <p:ext uri="{BB962C8B-B14F-4D97-AF65-F5344CB8AC3E}">
        <p14:creationId xmlns:p14="http://schemas.microsoft.com/office/powerpoint/2010/main" val="1331253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So...</a:t>
            </a:r>
            <a:endParaRPr lang="en-IE" dirty="0"/>
          </a:p>
        </p:txBody>
      </p:sp>
      <p:sp>
        <p:nvSpPr>
          <p:cNvPr id="5" name="Content Placeholder 4"/>
          <p:cNvSpPr>
            <a:spLocks noGrp="1"/>
          </p:cNvSpPr>
          <p:nvPr>
            <p:ph idx="1"/>
          </p:nvPr>
        </p:nvSpPr>
        <p:spPr/>
        <p:txBody>
          <a:bodyPr>
            <a:noAutofit/>
          </a:bodyPr>
          <a:lstStyle/>
          <a:p>
            <a:pPr marL="2171700" lvl="5" indent="0">
              <a:buNone/>
            </a:pPr>
            <a:r>
              <a:rPr lang="en-IE" sz="3200" dirty="0">
                <a:sym typeface="Wingdings"/>
              </a:rPr>
              <a:t> </a:t>
            </a:r>
            <a:r>
              <a:rPr lang="en-IE" sz="3200" dirty="0" smtClean="0"/>
              <a:t>Skin/Lips?</a:t>
            </a:r>
            <a:endParaRPr lang="en-IE" sz="3200" dirty="0"/>
          </a:p>
          <a:p>
            <a:pPr marL="2171700" lvl="5" indent="0">
              <a:buNone/>
            </a:pPr>
            <a:r>
              <a:rPr lang="en-IE" sz="3200" dirty="0" smtClean="0">
                <a:sym typeface="Wingdings"/>
              </a:rPr>
              <a:t> </a:t>
            </a:r>
            <a:r>
              <a:rPr lang="en-IE" sz="3200" dirty="0" smtClean="0"/>
              <a:t>Rapid onset?</a:t>
            </a:r>
          </a:p>
          <a:p>
            <a:pPr marL="2171700" lvl="5" indent="0">
              <a:buNone/>
            </a:pPr>
            <a:r>
              <a:rPr lang="en-IE" sz="3200" dirty="0" smtClean="0">
                <a:sym typeface="Wingdings"/>
              </a:rPr>
              <a:t> </a:t>
            </a:r>
            <a:r>
              <a:rPr lang="en-IE" sz="3200" dirty="0" smtClean="0"/>
              <a:t>Respiratory compromise?</a:t>
            </a:r>
          </a:p>
          <a:p>
            <a:pPr marL="2171700" lvl="5" indent="0">
              <a:buNone/>
            </a:pPr>
            <a:r>
              <a:rPr lang="en-IE" sz="3200" dirty="0" smtClean="0">
                <a:sym typeface="Wingdings"/>
              </a:rPr>
              <a:t> </a:t>
            </a:r>
            <a:r>
              <a:rPr lang="en-IE" sz="3200" dirty="0" smtClean="0"/>
              <a:t>Reduced BP?</a:t>
            </a:r>
          </a:p>
          <a:p>
            <a:pPr marL="0" indent="0" algn="ctr">
              <a:buNone/>
            </a:pPr>
            <a:r>
              <a:rPr lang="en-IE" dirty="0" smtClean="0"/>
              <a:t>=</a:t>
            </a:r>
          </a:p>
          <a:p>
            <a:pPr marL="0" indent="0" algn="ctr">
              <a:buNone/>
            </a:pPr>
            <a:r>
              <a:rPr lang="en-IE" b="1" dirty="0" smtClean="0">
                <a:solidFill>
                  <a:srgbClr val="FF0000"/>
                </a:solidFill>
              </a:rPr>
              <a:t>ANAPHYLAXIS</a:t>
            </a:r>
          </a:p>
          <a:p>
            <a:pPr marL="0" indent="0" algn="ctr">
              <a:buNone/>
            </a:pPr>
            <a:r>
              <a:rPr lang="en-IE" dirty="0" smtClean="0"/>
              <a:t>=</a:t>
            </a:r>
          </a:p>
          <a:p>
            <a:pPr marL="0" indent="0" algn="ctr">
              <a:buNone/>
            </a:pPr>
            <a:r>
              <a:rPr lang="en-IE" b="1" dirty="0" smtClean="0">
                <a:solidFill>
                  <a:srgbClr val="FF0000"/>
                </a:solidFill>
              </a:rPr>
              <a:t>ADRENALINE</a:t>
            </a:r>
            <a:endParaRPr lang="en-IE" dirty="0" smtClean="0"/>
          </a:p>
        </p:txBody>
      </p:sp>
    </p:spTree>
    <p:extLst>
      <p:ext uri="{BB962C8B-B14F-4D97-AF65-F5344CB8AC3E}">
        <p14:creationId xmlns:p14="http://schemas.microsoft.com/office/powerpoint/2010/main" val="1533068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Severe Asthma</a:t>
            </a:r>
            <a:endParaRPr lang="en-IE" b="1" dirty="0"/>
          </a:p>
        </p:txBody>
      </p:sp>
      <p:sp>
        <p:nvSpPr>
          <p:cNvPr id="3" name="Content Placeholder 2"/>
          <p:cNvSpPr>
            <a:spLocks noGrp="1"/>
          </p:cNvSpPr>
          <p:nvPr>
            <p:ph idx="1"/>
          </p:nvPr>
        </p:nvSpPr>
        <p:spPr/>
        <p:txBody>
          <a:bodyPr/>
          <a:lstStyle/>
          <a:p>
            <a:r>
              <a:rPr lang="en-IE" dirty="0" smtClean="0"/>
              <a:t>Is it?</a:t>
            </a:r>
          </a:p>
          <a:p>
            <a:r>
              <a:rPr lang="en-IE" dirty="0" smtClean="0"/>
              <a:t>Is it anaphylaxis?</a:t>
            </a:r>
          </a:p>
          <a:p>
            <a:r>
              <a:rPr lang="en-IE" dirty="0" smtClean="0"/>
              <a:t>If in doubt treat for anaphylaxis</a:t>
            </a:r>
          </a:p>
        </p:txBody>
      </p:sp>
    </p:spTree>
    <p:extLst>
      <p:ext uri="{BB962C8B-B14F-4D97-AF65-F5344CB8AC3E}">
        <p14:creationId xmlns:p14="http://schemas.microsoft.com/office/powerpoint/2010/main" val="97643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IE" dirty="0"/>
              <a:t>Vaccine Adverse Event Reporting System </a:t>
            </a:r>
          </a:p>
        </p:txBody>
      </p:sp>
      <p:sp>
        <p:nvSpPr>
          <p:cNvPr id="5" name="Content Placeholder 4"/>
          <p:cNvSpPr>
            <a:spLocks noGrp="1"/>
          </p:cNvSpPr>
          <p:nvPr>
            <p:ph idx="1"/>
          </p:nvPr>
        </p:nvSpPr>
        <p:spPr/>
        <p:txBody>
          <a:bodyPr>
            <a:normAutofit fontScale="70000" lnSpcReduction="20000"/>
          </a:bodyPr>
          <a:lstStyle/>
          <a:p>
            <a:endParaRPr lang="en-IE" dirty="0" smtClean="0"/>
          </a:p>
          <a:p>
            <a:r>
              <a:rPr lang="en-IE" dirty="0" smtClean="0"/>
              <a:t>December </a:t>
            </a:r>
            <a:r>
              <a:rPr lang="en-IE" dirty="0"/>
              <a:t>14–23, 2020</a:t>
            </a:r>
            <a:r>
              <a:rPr lang="en-IE" dirty="0" smtClean="0"/>
              <a:t>,</a:t>
            </a:r>
          </a:p>
          <a:p>
            <a:r>
              <a:rPr lang="en-IE" dirty="0"/>
              <a:t>1,893,360 first doses of the Pfizer-BioNTech COVID-19 vaccine </a:t>
            </a:r>
          </a:p>
          <a:p>
            <a:r>
              <a:rPr lang="en-IE" dirty="0" smtClean="0"/>
              <a:t>21 </a:t>
            </a:r>
            <a:r>
              <a:rPr lang="en-IE" dirty="0"/>
              <a:t>cases of anaphylaxis </a:t>
            </a:r>
            <a:endParaRPr lang="en-IE" dirty="0" smtClean="0"/>
          </a:p>
          <a:p>
            <a:r>
              <a:rPr lang="en-IE" dirty="0" smtClean="0"/>
              <a:t>(</a:t>
            </a:r>
            <a:r>
              <a:rPr lang="en-IE" dirty="0"/>
              <a:t>11.1 cases per million doses); </a:t>
            </a:r>
            <a:endParaRPr lang="en-IE" dirty="0" smtClean="0"/>
          </a:p>
          <a:p>
            <a:r>
              <a:rPr lang="en-IE" dirty="0" smtClean="0"/>
              <a:t>71</a:t>
            </a:r>
            <a:r>
              <a:rPr lang="en-IE" dirty="0"/>
              <a:t>% of these occurred within 15 minutes of vaccination.</a:t>
            </a:r>
          </a:p>
          <a:p>
            <a:r>
              <a:rPr lang="en-IE" dirty="0"/>
              <a:t>I</a:t>
            </a:r>
            <a:r>
              <a:rPr lang="en-IE" dirty="0" smtClean="0"/>
              <a:t>mplications</a:t>
            </a:r>
          </a:p>
          <a:p>
            <a:pPr lvl="1"/>
            <a:r>
              <a:rPr lang="en-IE" dirty="0" smtClean="0"/>
              <a:t>screening </a:t>
            </a:r>
            <a:r>
              <a:rPr lang="en-IE" dirty="0"/>
              <a:t>recipients for contraindications and </a:t>
            </a:r>
            <a:r>
              <a:rPr lang="en-IE" dirty="0" smtClean="0"/>
              <a:t>precautions,</a:t>
            </a:r>
          </a:p>
          <a:p>
            <a:pPr lvl="1"/>
            <a:r>
              <a:rPr lang="en-IE" dirty="0" smtClean="0"/>
              <a:t>manage </a:t>
            </a:r>
            <a:r>
              <a:rPr lang="en-IE" dirty="0"/>
              <a:t>anaphylaxis, </a:t>
            </a:r>
            <a:endParaRPr lang="en-IE" dirty="0" smtClean="0"/>
          </a:p>
          <a:p>
            <a:pPr lvl="1"/>
            <a:r>
              <a:rPr lang="en-IE" dirty="0" smtClean="0"/>
              <a:t>postvaccination </a:t>
            </a:r>
            <a:r>
              <a:rPr lang="en-IE" dirty="0"/>
              <a:t>observation </a:t>
            </a:r>
            <a:r>
              <a:rPr lang="en-IE" dirty="0" smtClean="0"/>
              <a:t>periods</a:t>
            </a:r>
          </a:p>
          <a:p>
            <a:pPr lvl="1"/>
            <a:r>
              <a:rPr lang="en-IE" dirty="0" smtClean="0"/>
              <a:t>immediately </a:t>
            </a:r>
            <a:r>
              <a:rPr lang="en-IE" dirty="0"/>
              <a:t>treating suspected cases of anaphylaxis with intramuscular injection of epinephrine.</a:t>
            </a:r>
          </a:p>
        </p:txBody>
      </p:sp>
      <p:pic>
        <p:nvPicPr>
          <p:cNvPr id="1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138974" y="5085184"/>
            <a:ext cx="4038600" cy="1880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93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IE" dirty="0"/>
              <a:t>European Academy of Allergy and Clinical Immunology (EAACI)</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622" r="32817" b="31175"/>
          <a:stretch/>
        </p:blipFill>
        <p:spPr bwMode="auto">
          <a:xfrm>
            <a:off x="1765652" y="1556792"/>
            <a:ext cx="5528834" cy="208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39552" y="5805264"/>
            <a:ext cx="8208912" cy="307777"/>
          </a:xfrm>
          <a:prstGeom prst="rect">
            <a:avLst/>
          </a:prstGeom>
          <a:noFill/>
        </p:spPr>
        <p:txBody>
          <a:bodyPr wrap="square" rtlCol="0">
            <a:spAutoFit/>
          </a:bodyPr>
          <a:lstStyle/>
          <a:p>
            <a:r>
              <a:rPr lang="en-IE" sz="700" dirty="0"/>
              <a:t>Klimek L, Jutel M, Akdis CA, Bousquet J, Akdis M, Torres-Jaen M, Agache I, Canonica GW, Del Giacco S, O'Mahony L, Shamji MH, Pawankar R, Untersmayr E, Ring J, Bedbrook A, Worm M, Zuberbier T. ARIA-EAACI statement on severe allergic reactions to COVID-19 vaccines - an EAACI-ARIA position paper. Allergy. 2020 Dec 30. doi: 10.1111/all.14726. Epub ahead of print. PMID: 33378789.</a:t>
            </a:r>
          </a:p>
        </p:txBody>
      </p:sp>
      <p:sp>
        <p:nvSpPr>
          <p:cNvPr id="10" name="Rectangle 9"/>
          <p:cNvSpPr/>
          <p:nvPr/>
        </p:nvSpPr>
        <p:spPr>
          <a:xfrm>
            <a:off x="2223354" y="3789040"/>
            <a:ext cx="4572000" cy="1477328"/>
          </a:xfrm>
          <a:prstGeom prst="rect">
            <a:avLst/>
          </a:prstGeom>
        </p:spPr>
        <p:txBody>
          <a:bodyPr>
            <a:spAutoFit/>
          </a:bodyPr>
          <a:lstStyle/>
          <a:p>
            <a:pPr algn="ctr"/>
            <a:r>
              <a:rPr lang="en-IE" b="1" i="1" dirty="0"/>
              <a:t>The benefit of the vaccination clearly outweighs the risk of severe COVID-19 development including the more than 30% of the population suffering from allergic diseases.</a:t>
            </a:r>
          </a:p>
        </p:txBody>
      </p:sp>
    </p:spTree>
    <p:extLst>
      <p:ext uri="{BB962C8B-B14F-4D97-AF65-F5344CB8AC3E}">
        <p14:creationId xmlns:p14="http://schemas.microsoft.com/office/powerpoint/2010/main" val="328450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E"/>
          </a:p>
        </p:txBody>
      </p:sp>
      <p:sp>
        <p:nvSpPr>
          <p:cNvPr id="5" name="Content Placeholder 4"/>
          <p:cNvSpPr>
            <a:spLocks noGrp="1"/>
          </p:cNvSpPr>
          <p:nvPr>
            <p:ph idx="1"/>
          </p:nvPr>
        </p:nvSpPr>
        <p:spPr/>
        <p:txBody>
          <a:bodyPr/>
          <a:lstStyle/>
          <a:p>
            <a:pPr marL="0" indent="0" algn="ctr">
              <a:buNone/>
            </a:pPr>
            <a:endParaRPr lang="en-IE" dirty="0"/>
          </a:p>
          <a:p>
            <a:pPr marL="0" indent="0" algn="ctr">
              <a:buNone/>
            </a:pPr>
            <a:r>
              <a:rPr lang="en-IE" i="1" dirty="0" smtClean="0"/>
              <a:t>“So.... is it anaphylaxis?,</a:t>
            </a:r>
          </a:p>
          <a:p>
            <a:pPr marL="0" indent="0" algn="ctr">
              <a:buNone/>
            </a:pPr>
            <a:r>
              <a:rPr lang="en-IE" i="1" dirty="0" smtClean="0"/>
              <a:t>Maybe it’s just a reaction?!,</a:t>
            </a:r>
          </a:p>
          <a:p>
            <a:pPr marL="0" indent="0" algn="ctr">
              <a:buNone/>
            </a:pPr>
            <a:r>
              <a:rPr lang="en-IE" i="1" dirty="0" smtClean="0"/>
              <a:t>Maybe it’s just an allergy?</a:t>
            </a:r>
          </a:p>
          <a:p>
            <a:pPr marL="0" indent="0" algn="ctr">
              <a:buNone/>
            </a:pPr>
            <a:r>
              <a:rPr lang="en-IE" i="1" dirty="0" smtClean="0"/>
              <a:t>Will I wait and see....?”</a:t>
            </a:r>
            <a:endParaRPr lang="en-IE" i="1" dirty="0"/>
          </a:p>
        </p:txBody>
      </p:sp>
    </p:spTree>
    <p:extLst>
      <p:ext uri="{BB962C8B-B14F-4D97-AF65-F5344CB8AC3E}">
        <p14:creationId xmlns:p14="http://schemas.microsoft.com/office/powerpoint/2010/main" val="1027931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UpToDate </a:t>
            </a:r>
            <a:endParaRPr lang="en-IE"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11364"/>
            <a:ext cx="8229600" cy="310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53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t>UpToDate </a:t>
            </a:r>
            <a:endParaRPr lang="en-IE" b="1"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16553"/>
            <a:ext cx="8229600" cy="409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33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980728"/>
            <a:ext cx="3847681" cy="56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89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1064</Words>
  <Application>Microsoft Office PowerPoint</Application>
  <PresentationFormat>On-screen Show (4:3)</PresentationFormat>
  <Paragraphs>117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Anaphylaxis</vt:lpstr>
      <vt:lpstr>COVID-19 Vaccinatation Side Effects</vt:lpstr>
      <vt:lpstr>COVID-19 Vaccinatation Side Effects</vt:lpstr>
      <vt:lpstr>Vaccine Adverse Event Reporting System </vt:lpstr>
      <vt:lpstr>European Academy of Allergy and Clinical Immunology (EAACI)</vt:lpstr>
      <vt:lpstr>PowerPoint Presentation</vt:lpstr>
      <vt:lpstr>UpToDate </vt:lpstr>
      <vt:lpstr>UpToDate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https://www.cochranelibrary.com/about/about-cochrane-reviews</vt:lpstr>
      <vt:lpstr>PowerPoint Presentation</vt:lpstr>
      <vt:lpstr>PowerPoint Presentation</vt:lpstr>
      <vt:lpstr>PowerPoint Presentation</vt:lpstr>
      <vt:lpstr>PowerPoint Presentation</vt:lpstr>
      <vt:lpstr>PowerPoint Presentation</vt:lpstr>
      <vt:lpstr>Epinephrine self-injection for anaphylaxis in children</vt:lpstr>
      <vt:lpstr>H2 antagonists in anaphylaxis</vt:lpstr>
      <vt:lpstr>Nebulised salbutamol or nebulised adrenaline for wheeze in anaphylaxis</vt:lpstr>
      <vt:lpstr>Intravenous or intramuscular adrenaline for anaphylaxis</vt:lpstr>
      <vt:lpstr>To lie or not to lie – the best position for patients in anaphylaxis?</vt:lpstr>
      <vt:lpstr>Biphasic Anaphylaxis in the Emergency Department</vt:lpstr>
      <vt:lpstr>PowerPoint Presentation</vt:lpstr>
      <vt:lpstr>So...</vt:lpstr>
      <vt:lpstr>Severe Asthma</vt:lpstr>
    </vt:vector>
  </TitlesOfParts>
  <Company>HSE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Anaphylaxis</dc:title>
  <dc:creator>Cummins, Fergal</dc:creator>
  <cp:lastModifiedBy>Cummins, Fergal</cp:lastModifiedBy>
  <cp:revision>16</cp:revision>
  <dcterms:created xsi:type="dcterms:W3CDTF">2021-02-10T15:12:29Z</dcterms:created>
  <dcterms:modified xsi:type="dcterms:W3CDTF">2021-02-17T16:49:05Z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-215066979</vt:i4>
  </property>
  <property fmtid="{D5CDD505-2E9C-101B-9397-08002B2CF9AE}" pid="3" name="_NewReviewCycle">
    <vt:lpwstr/>
  </property>
  <property fmtid="{D5CDD505-2E9C-101B-9397-08002B2CF9AE}" pid="4" name="_EmailSubject">
    <vt:lpwstr>Anaphylaxis slides on portal</vt:lpwstr>
  </property>
  <property fmtid="{D5CDD505-2E9C-101B-9397-08002B2CF9AE}" pid="5" name="_AuthorEmail">
    <vt:lpwstr>FCummins@bonsecours.ie</vt:lpwstr>
  </property>
  <property fmtid="{D5CDD505-2E9C-101B-9397-08002B2CF9AE}" pid="6" name="_AuthorEmailDisplayName">
    <vt:lpwstr>Prof Fergal Cummins</vt:lpwstr>
  </property>
  <property fmtid="{D5CDD505-2E9C-101B-9397-08002B2CF9AE}" pid="7" name="_PreviousAdHocReviewCycleID">
    <vt:i4>-215066979</vt:i4>
  </property>
</Properties>
</file>